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  <p:sldId id="264" r:id="rId9"/>
    <p:sldId id="265" r:id="rId10"/>
    <p:sldId id="266" r:id="rId11"/>
    <p:sldId id="267" r:id="rId12"/>
    <p:sldId id="269" r:id="rId13"/>
    <p:sldId id="274" r:id="rId14"/>
    <p:sldId id="275" r:id="rId15"/>
    <p:sldId id="272" r:id="rId16"/>
    <p:sldId id="276" r:id="rId17"/>
    <p:sldId id="278" r:id="rId18"/>
    <p:sldId id="279" r:id="rId19"/>
    <p:sldId id="281" r:id="rId20"/>
    <p:sldId id="277" r:id="rId21"/>
    <p:sldId id="271" r:id="rId22"/>
    <p:sldId id="273" r:id="rId23"/>
    <p:sldId id="284" r:id="rId24"/>
    <p:sldId id="283" r:id="rId25"/>
    <p:sldId id="285" r:id="rId26"/>
    <p:sldId id="286" r:id="rId27"/>
    <p:sldId id="288" r:id="rId28"/>
    <p:sldId id="290" r:id="rId29"/>
    <p:sldId id="291" r:id="rId30"/>
    <p:sldId id="289" r:id="rId31"/>
    <p:sldId id="292" r:id="rId32"/>
    <p:sldId id="294" r:id="rId33"/>
    <p:sldId id="293" r:id="rId34"/>
    <p:sldId id="295" r:id="rId35"/>
    <p:sldId id="296" r:id="rId36"/>
    <p:sldId id="263" r:id="rId37"/>
    <p:sldId id="298" r:id="rId38"/>
    <p:sldId id="299" r:id="rId39"/>
    <p:sldId id="300" r:id="rId40"/>
    <p:sldId id="297" r:id="rId41"/>
    <p:sldId id="301" r:id="rId42"/>
    <p:sldId id="302" r:id="rId43"/>
    <p:sldId id="303" r:id="rId44"/>
    <p:sldId id="318" r:id="rId45"/>
    <p:sldId id="309" r:id="rId46"/>
    <p:sldId id="306" r:id="rId47"/>
    <p:sldId id="307" r:id="rId48"/>
    <p:sldId id="311" r:id="rId49"/>
    <p:sldId id="312" r:id="rId50"/>
    <p:sldId id="314" r:id="rId51"/>
    <p:sldId id="315" r:id="rId52"/>
    <p:sldId id="319" r:id="rId53"/>
    <p:sldId id="304" r:id="rId54"/>
    <p:sldId id="317" r:id="rId55"/>
    <p:sldId id="305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02AE3-C4AA-9FE8-E059-1961B190B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604205-CC14-FCFA-8D60-302754713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7CF137-6AF8-D0C5-BB42-A03ADE95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F56DF1-B155-08C8-ABD1-8764BB396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AD7D54-6619-FB43-0716-798070775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82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D07D35-577D-D7ED-43D7-089A424B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5B1B81-B41F-D1B4-7C9E-D75E4A884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1AB251-440F-64B2-1F73-00096C14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8192C7-1C8E-3CA6-6E4A-BDF6D89C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108CEA-49F3-938B-2FF5-57C6FFF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8A6CF69-4F14-EDFC-320F-98C228E5E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B0FC319-3183-D662-6441-C34221CC9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90AA7B-6088-350D-FA1C-DBD11A97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E28EAF-941F-1220-426B-8B945524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80357C-872E-973F-35A2-799CADF0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040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1F65B-1EB7-7EF4-5D80-E93CACDE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A32647-80C5-F5D9-B7A2-2CC55BAA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EDC290-79A8-2EF9-5726-DCE80CAB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60EBEE-C097-F969-D13F-7B2432D2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CBA576-9391-106D-1344-0E7085C5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72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6CE382-F500-3EC3-F790-18F16EA8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98556D-AC58-57AD-FC71-04430EC3D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46D55A-3874-793F-F1BB-6C8D027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E79D2A-3BDE-71D1-A427-4EECD60D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7676A-BE19-774A-C6EC-14A305439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971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8B4856-D759-C03A-E088-6AC5C77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3E779A-6F60-3A04-5BD1-C696BAB47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CE3D5B7-98FF-4FA9-E400-13058082D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652FFF-CF08-4CA2-C96F-5E6A216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F549AB-9EE2-4E35-72AF-3A3F0F4B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811052-ABB7-062E-FEAC-854D52B1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31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D542DE-A13F-0FA2-AD76-DABA0435B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3462DF-6FB0-4C12-F0F3-4BED8ACB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470930-FADF-CB6C-4EF4-027166C5F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2F5DD9-A6BD-B1CE-7B73-56AFEBFC5F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185CC6-D8BA-1F51-B609-C71A4A73B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BD8ACC5-1285-3944-0008-61AF48A3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EA2CB0-4867-2281-9B8D-F4B8EA12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006BF5-56B1-D83B-1C08-8707AA6B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40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561E26-0003-79BC-16F6-13418D4B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67810E-715F-AD50-D4AB-A413592AD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CC6F66-81BD-6654-C3F6-CEAC3D97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BA6959-0DD4-89B1-71D3-7BC2BF7D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17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D2D623-8260-1F10-A41A-A9EE59B4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5965EBC-5C85-B68B-A162-975E4BEA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B42E0E-05BE-0255-A7A2-294C276F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86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140121-3B90-64EA-F44B-1D388657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DAB1E9-2A6B-2340-C902-1B666D8C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A8E7EB4-43FA-C1BE-3CAE-66E637F98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E7950A-0500-9221-A92A-6477C9DE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12BF0D-2B19-B2AC-02EB-FB65EB5F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7FA60B-9525-79B6-0DD1-F352E24F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53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6785F-1C55-C757-4D10-6DCD1119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86A70A-A38F-7F1D-0975-AD3C320C1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791B9F-8EB2-EAE2-22EE-A5D3EEE5E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A27D6D-B751-268C-CD89-2A8B88F4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213FC6-7723-A2D4-ABFE-E89BE5C2B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981C9F-4DD0-A870-256E-B71E72F9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1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C6E516B-E460-835B-4155-45155CA5E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31CF43-5DBF-098E-B43E-CE4A38E75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535B53-827E-DA96-A6AB-301F1CFB9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ED1F-919C-417D-8BCA-C6259070A191}" type="datetimeFigureOut">
              <a:rPr lang="it-IT" smtClean="0"/>
              <a:t>17/07/2023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6AE64-A862-2605-BE9D-505FA9101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50AE2A-C45E-6421-8C50-CE70CC090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9DCE-D2D0-4242-A217-E3861BD502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iosifache/DikeDataset/tree/mai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084804519303868" TargetMode="External"/><Relationship Id="rId7" Type="http://schemas.openxmlformats.org/officeDocument/2006/relationships/hyperlink" Target="https://figshare.com/articles/dataset/Malware_Detection_PE-Based_Analysis_Using_Deep_Learning_Algorithm_Dataset/6635642/1" TargetMode="External"/><Relationship Id="rId2" Type="http://schemas.openxmlformats.org/officeDocument/2006/relationships/hyperlink" Target="https://link.springer.com/article/10.1007/s11416-018-0323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8328749" TargetMode="External"/><Relationship Id="rId5" Type="http://schemas.openxmlformats.org/officeDocument/2006/relationships/hyperlink" Target="https://www.researchgate.net/publication/228811247_Malware_Images_Visualization_and_Automatic_Classification" TargetMode="External"/><Relationship Id="rId4" Type="http://schemas.openxmlformats.org/officeDocument/2006/relationships/hyperlink" Target="https://arxiv.org/abs/1708.0804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5DC293-759F-0D38-7021-0B09184A0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Malware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113250-92A4-354B-B494-3E1FFEA3C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i="1" dirty="0"/>
              <a:t>Elaborato del corso Software Security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2B52EB5E-DFA2-78DB-D78F-2E26A53D8DE5}"/>
              </a:ext>
            </a:extLst>
          </p:cNvPr>
          <p:cNvSpPr txBox="1">
            <a:spLocks/>
          </p:cNvSpPr>
          <p:nvPr/>
        </p:nvSpPr>
        <p:spPr>
          <a:xfrm>
            <a:off x="92299" y="5840815"/>
            <a:ext cx="6282743" cy="482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/>
              <a:t>Christian Marescalco M63001367</a:t>
            </a:r>
          </a:p>
        </p:txBody>
      </p:sp>
    </p:spTree>
    <p:extLst>
      <p:ext uri="{BB962C8B-B14F-4D97-AF65-F5344CB8AC3E}">
        <p14:creationId xmlns:p14="http://schemas.microsoft.com/office/powerpoint/2010/main" val="409841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0F309-E7CE-6828-A42C-17155A00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(</a:t>
            </a:r>
            <a:r>
              <a:rPr lang="it-IT" dirty="0" err="1"/>
              <a:t>CNNs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ED044C-0C4F-6A34-DA7A-6F66559B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The CNN </a:t>
            </a:r>
            <a:r>
              <a:rPr lang="it-IT" sz="2400" dirty="0" err="1"/>
              <a:t>approach</a:t>
            </a:r>
            <a:r>
              <a:rPr lang="it-IT" sz="2400" dirty="0"/>
              <a:t> can be </a:t>
            </a:r>
            <a:r>
              <a:rPr lang="it-IT" sz="2400" dirty="0" err="1"/>
              <a:t>applied</a:t>
            </a:r>
            <a:r>
              <a:rPr lang="it-IT" sz="2400" dirty="0"/>
              <a:t> for malware </a:t>
            </a:r>
            <a:r>
              <a:rPr lang="it-IT" sz="2400" dirty="0" err="1"/>
              <a:t>classification</a:t>
            </a:r>
            <a:r>
              <a:rPr lang="it-IT" sz="2400" dirty="0"/>
              <a:t> by </a:t>
            </a:r>
            <a:r>
              <a:rPr lang="it-IT" sz="2400" dirty="0" err="1"/>
              <a:t>using</a:t>
            </a:r>
            <a:r>
              <a:rPr lang="it-IT" sz="2400" dirty="0"/>
              <a:t> the image </a:t>
            </a:r>
            <a:r>
              <a:rPr lang="it-IT" sz="2400" dirty="0" err="1"/>
              <a:t>representation</a:t>
            </a:r>
            <a:r>
              <a:rPr lang="it-IT" sz="2400" dirty="0"/>
              <a:t> of </a:t>
            </a:r>
            <a:r>
              <a:rPr lang="it-IT" sz="2400" dirty="0" err="1"/>
              <a:t>executables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input.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main</a:t>
            </a:r>
            <a:r>
              <a:rPr lang="it-IT" sz="2400" dirty="0"/>
              <a:t> </a:t>
            </a:r>
            <a:r>
              <a:rPr lang="it-IT" sz="2400" dirty="0" err="1"/>
              <a:t>advantage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approach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b="1" dirty="0" err="1"/>
              <a:t>different</a:t>
            </a:r>
            <a:r>
              <a:rPr lang="it-IT" sz="2400" b="1" dirty="0"/>
              <a:t> </a:t>
            </a:r>
            <a:r>
              <a:rPr lang="it-IT" sz="2400" b="1" dirty="0" err="1"/>
              <a:t>sections</a:t>
            </a:r>
            <a:r>
              <a:rPr lang="it-IT" sz="2400" b="1" dirty="0"/>
              <a:t> of a </a:t>
            </a:r>
            <a:r>
              <a:rPr lang="it-IT" sz="2400" b="1" dirty="0" err="1"/>
              <a:t>binary</a:t>
            </a:r>
            <a:r>
              <a:rPr lang="it-IT" sz="2400" b="1" dirty="0"/>
              <a:t> can be </a:t>
            </a:r>
            <a:r>
              <a:rPr lang="it-IT" sz="2400" b="1" dirty="0" err="1"/>
              <a:t>easily</a:t>
            </a:r>
            <a:r>
              <a:rPr lang="it-IT" sz="2400" b="1" dirty="0"/>
              <a:t> </a:t>
            </a:r>
            <a:r>
              <a:rPr lang="it-IT" sz="2400" b="1" dirty="0" err="1"/>
              <a:t>separated</a:t>
            </a:r>
            <a:r>
              <a:rPr lang="it-IT" sz="2400" dirty="0"/>
              <a:t>. </a:t>
            </a:r>
          </a:p>
          <a:p>
            <a:r>
              <a:rPr lang="it-IT" sz="2400" dirty="0"/>
              <a:t>To produce new </a:t>
            </a:r>
            <a:r>
              <a:rPr lang="it-IT" sz="2400" dirty="0" err="1"/>
              <a:t>variants</a:t>
            </a:r>
            <a:r>
              <a:rPr lang="it-IT" sz="2400" dirty="0"/>
              <a:t>, </a:t>
            </a:r>
            <a:r>
              <a:rPr lang="it-IT" sz="2400" dirty="0" err="1"/>
              <a:t>attackers</a:t>
            </a:r>
            <a:r>
              <a:rPr lang="it-IT" sz="2400" dirty="0"/>
              <a:t> </a:t>
            </a:r>
            <a:r>
              <a:rPr lang="it-IT" sz="2400" dirty="0" err="1"/>
              <a:t>usually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</a:t>
            </a:r>
            <a:r>
              <a:rPr lang="it-IT" sz="2400" dirty="0" err="1"/>
              <a:t>only</a:t>
            </a:r>
            <a:r>
              <a:rPr lang="it-IT" sz="2400" dirty="0"/>
              <a:t> a small part of the code. So, </a:t>
            </a:r>
            <a:r>
              <a:rPr lang="it-IT" sz="2400" b="1" dirty="0"/>
              <a:t>re-</a:t>
            </a:r>
            <a:r>
              <a:rPr lang="it-IT" sz="2400" b="1" dirty="0" err="1"/>
              <a:t>using</a:t>
            </a:r>
            <a:r>
              <a:rPr lang="it-IT" sz="2400" b="1" dirty="0"/>
              <a:t> </a:t>
            </a:r>
            <a:r>
              <a:rPr lang="it-IT" sz="2400" b="1" dirty="0" err="1"/>
              <a:t>old</a:t>
            </a:r>
            <a:r>
              <a:rPr lang="it-IT" sz="2400" b="1" dirty="0"/>
              <a:t> malware to create new </a:t>
            </a:r>
            <a:r>
              <a:rPr lang="it-IT" sz="2400" b="1" dirty="0" err="1"/>
              <a:t>binaries</a:t>
            </a:r>
            <a:r>
              <a:rPr lang="it-IT" sz="2400" b="1" dirty="0"/>
              <a:t> </a:t>
            </a:r>
            <a:r>
              <a:rPr lang="it-IT" sz="2400" b="1" dirty="0" err="1"/>
              <a:t>has</a:t>
            </a:r>
            <a:r>
              <a:rPr lang="it-IT" sz="2400" b="1" dirty="0"/>
              <a:t> the </a:t>
            </a:r>
            <a:r>
              <a:rPr lang="it-IT" sz="2400" b="1" dirty="0" err="1"/>
              <a:t>effect</a:t>
            </a:r>
            <a:r>
              <a:rPr lang="it-IT" sz="2400" b="1" dirty="0"/>
              <a:t> of </a:t>
            </a:r>
            <a:r>
              <a:rPr lang="it-IT" sz="2400" b="1" dirty="0" err="1"/>
              <a:t>generating</a:t>
            </a:r>
            <a:r>
              <a:rPr lang="it-IT" sz="2400" b="1" dirty="0"/>
              <a:t> </a:t>
            </a:r>
            <a:r>
              <a:rPr lang="it-IT" sz="2400" b="1" dirty="0" err="1"/>
              <a:t>very</a:t>
            </a:r>
            <a:r>
              <a:rPr lang="it-IT" sz="2400" b="1" dirty="0"/>
              <a:t> </a:t>
            </a:r>
            <a:r>
              <a:rPr lang="it-IT" sz="2400" b="1" dirty="0" err="1"/>
              <a:t>similar</a:t>
            </a:r>
            <a:r>
              <a:rPr lang="it-IT" sz="2400" b="1" dirty="0"/>
              <a:t> images to the </a:t>
            </a:r>
            <a:r>
              <a:rPr lang="it-IT" sz="2400" b="1" dirty="0" err="1"/>
              <a:t>old</a:t>
            </a:r>
            <a:r>
              <a:rPr lang="it-IT" sz="2400" b="1" dirty="0"/>
              <a:t> </a:t>
            </a:r>
            <a:r>
              <a:rPr lang="it-IT" sz="2400" b="1" dirty="0" err="1"/>
              <a:t>executable</a:t>
            </a:r>
            <a:r>
              <a:rPr lang="it-IT" sz="2400" dirty="0"/>
              <a:t>.</a:t>
            </a:r>
          </a:p>
          <a:p>
            <a:r>
              <a:rPr lang="it-IT" sz="2400" dirty="0" err="1"/>
              <a:t>Additionally</a:t>
            </a:r>
            <a:r>
              <a:rPr lang="it-IT" sz="2400" dirty="0"/>
              <a:t>, by </a:t>
            </a:r>
            <a:r>
              <a:rPr lang="it-IT" sz="2400" dirty="0" err="1"/>
              <a:t>representing</a:t>
            </a:r>
            <a:r>
              <a:rPr lang="it-IT" sz="2400" dirty="0"/>
              <a:t> an </a:t>
            </a:r>
            <a:r>
              <a:rPr lang="it-IT" sz="2400" dirty="0" err="1"/>
              <a:t>executable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 gray scale image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possible</a:t>
            </a:r>
            <a:r>
              <a:rPr lang="it-IT" sz="2400" dirty="0"/>
              <a:t> to </a:t>
            </a:r>
            <a:r>
              <a:rPr lang="it-IT" sz="2400" b="1" dirty="0" err="1"/>
              <a:t>detect</a:t>
            </a:r>
            <a:r>
              <a:rPr lang="it-IT" sz="2400" b="1" dirty="0"/>
              <a:t> small </a:t>
            </a:r>
            <a:r>
              <a:rPr lang="it-IT" sz="2400" b="1" dirty="0" err="1"/>
              <a:t>variations</a:t>
            </a:r>
            <a:r>
              <a:rPr lang="it-IT" sz="2400" b="1" dirty="0"/>
              <a:t> </a:t>
            </a:r>
            <a:r>
              <a:rPr lang="it-IT" sz="2400" b="1" dirty="0" err="1"/>
              <a:t>between</a:t>
            </a:r>
            <a:r>
              <a:rPr lang="it-IT" sz="2400" b="1" dirty="0"/>
              <a:t> the samples of the </a:t>
            </a:r>
            <a:r>
              <a:rPr lang="it-IT" sz="2400" b="1" dirty="0" err="1"/>
              <a:t>same</a:t>
            </a:r>
            <a:r>
              <a:rPr lang="it-IT" sz="2400" b="1" dirty="0"/>
              <a:t> family</a:t>
            </a:r>
            <a:r>
              <a:rPr lang="it-IT" sz="2400" dirty="0"/>
              <a:t>.</a:t>
            </a:r>
          </a:p>
          <a:p>
            <a:r>
              <a:rPr lang="it-IT" sz="2400" dirty="0"/>
              <a:t>Zero-</a:t>
            </a:r>
            <a:r>
              <a:rPr lang="it-IT" sz="2400" dirty="0" err="1"/>
              <a:t>padding</a:t>
            </a:r>
            <a:r>
              <a:rPr lang="it-IT" sz="2400" dirty="0"/>
              <a:t> can be </a:t>
            </a:r>
            <a:r>
              <a:rPr lang="it-IT" sz="2400" dirty="0" err="1"/>
              <a:t>easily</a:t>
            </a:r>
            <a:r>
              <a:rPr lang="it-IT" sz="2400" dirty="0"/>
              <a:t> </a:t>
            </a:r>
            <a:r>
              <a:rPr lang="it-IT" sz="2400" dirty="0" err="1"/>
              <a:t>detected</a:t>
            </a:r>
            <a:r>
              <a:rPr lang="it-IT" sz="2400" dirty="0"/>
              <a:t>, </a:t>
            </a:r>
            <a:r>
              <a:rPr lang="it-IT" sz="2400" dirty="0" err="1"/>
              <a:t>often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by </a:t>
            </a:r>
            <a:r>
              <a:rPr lang="it-IT" sz="2400" dirty="0" err="1"/>
              <a:t>attackers</a:t>
            </a:r>
            <a:r>
              <a:rPr lang="it-IT" sz="2400" dirty="0"/>
              <a:t> to reduce the overall </a:t>
            </a:r>
            <a:r>
              <a:rPr lang="it-IT" sz="2400" dirty="0" err="1"/>
              <a:t>entropy</a:t>
            </a:r>
            <a:r>
              <a:rPr lang="it-IT" sz="2400" dirty="0"/>
              <a:t>.</a:t>
            </a:r>
          </a:p>
          <a:p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263587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Malimg</a:t>
            </a:r>
            <a:r>
              <a:rPr lang="it-IT" dirty="0"/>
              <a:t>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F5C9E5-6C58-40BE-86F0-66E4CC00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94" y="1799988"/>
            <a:ext cx="6536819" cy="4351338"/>
          </a:xfrm>
        </p:spPr>
        <p:txBody>
          <a:bodyPr/>
          <a:lstStyle/>
          <a:p>
            <a:r>
              <a:rPr lang="it-IT" dirty="0" err="1"/>
              <a:t>Provided</a:t>
            </a:r>
            <a:r>
              <a:rPr lang="it-IT" dirty="0"/>
              <a:t> by [</a:t>
            </a:r>
            <a:r>
              <a:rPr lang="it-IT" dirty="0" err="1"/>
              <a:t>Nataraj</a:t>
            </a:r>
            <a:r>
              <a:rPr lang="it-IT" dirty="0"/>
              <a:t> et al.]</a:t>
            </a:r>
          </a:p>
          <a:p>
            <a:r>
              <a:rPr lang="it-IT" dirty="0" err="1"/>
              <a:t>Consists</a:t>
            </a:r>
            <a:r>
              <a:rPr lang="it-IT" dirty="0"/>
              <a:t> of 9339 gray scale images of 25 malware classes.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samples of </a:t>
            </a:r>
            <a:r>
              <a:rPr lang="it-IT" dirty="0" err="1"/>
              <a:t>malicious</a:t>
            </a:r>
            <a:r>
              <a:rPr lang="it-IT" dirty="0"/>
              <a:t> software </a:t>
            </a:r>
            <a:r>
              <a:rPr lang="it-IT" dirty="0" err="1"/>
              <a:t>packed</a:t>
            </a:r>
            <a:r>
              <a:rPr lang="it-IT" dirty="0"/>
              <a:t> with UPX: </a:t>
            </a:r>
            <a:r>
              <a:rPr lang="it-IT" dirty="0" err="1"/>
              <a:t>Autorun.K</a:t>
            </a:r>
            <a:r>
              <a:rPr lang="it-IT" dirty="0"/>
              <a:t>, </a:t>
            </a:r>
            <a:r>
              <a:rPr lang="it-IT" dirty="0" err="1"/>
              <a:t>Malex.gen!J</a:t>
            </a:r>
            <a:r>
              <a:rPr lang="it-IT" dirty="0"/>
              <a:t>, </a:t>
            </a:r>
            <a:r>
              <a:rPr lang="it-IT" dirty="0" err="1"/>
              <a:t>Rbot!gen</a:t>
            </a:r>
            <a:r>
              <a:rPr lang="it-IT" dirty="0"/>
              <a:t>, VB.AT, and </a:t>
            </a:r>
            <a:r>
              <a:rPr lang="it-IT" dirty="0" err="1"/>
              <a:t>Yuner.A</a:t>
            </a:r>
            <a:r>
              <a:rPr lang="it-IT" dirty="0"/>
              <a:t>.</a:t>
            </a:r>
          </a:p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several</a:t>
            </a:r>
            <a:r>
              <a:rPr lang="it-IT" dirty="0"/>
              <a:t> family </a:t>
            </a:r>
            <a:r>
              <a:rPr lang="it-IT" dirty="0" err="1"/>
              <a:t>variants</a:t>
            </a:r>
            <a:r>
              <a:rPr lang="it-IT" dirty="0"/>
              <a:t> of the </a:t>
            </a:r>
            <a:r>
              <a:rPr lang="it-IT" dirty="0" err="1"/>
              <a:t>same</a:t>
            </a:r>
            <a:r>
              <a:rPr lang="it-IT" dirty="0"/>
              <a:t> malware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Lolyda</a:t>
            </a:r>
            <a:r>
              <a:rPr lang="it-IT" dirty="0"/>
              <a:t> and </a:t>
            </a:r>
            <a:r>
              <a:rPr lang="it-IT" dirty="0" err="1"/>
              <a:t>Allaple</a:t>
            </a:r>
            <a:r>
              <a:rPr lang="it-IT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503B6A8-EACD-9984-CC35-A04DF364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04" y="1027906"/>
            <a:ext cx="4685363" cy="5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6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Malimg</a:t>
            </a:r>
            <a:r>
              <a:rPr lang="it-IT" dirty="0"/>
              <a:t> dataset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88840A-79B7-924B-0661-046B9A74E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76"/>
            <a:ext cx="10515600" cy="397670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Dataset samples for </a:t>
            </a:r>
            <a:r>
              <a:rPr lang="it-IT" dirty="0" err="1"/>
              <a:t>each</a:t>
            </a:r>
            <a:r>
              <a:rPr lang="it-IT" dirty="0"/>
              <a:t> class:</a:t>
            </a:r>
          </a:p>
        </p:txBody>
      </p:sp>
      <p:pic>
        <p:nvPicPr>
          <p:cNvPr id="8" name="Immagine 7" descr="Immagine che contiene schermata, testo, bianco e nero, monocromatico&#10;&#10;Descrizione generata automaticamente">
            <a:extLst>
              <a:ext uri="{FF2B5EF4-FFF2-40B4-BE49-F238E27FC236}">
                <a16:creationId xmlns:a16="http://schemas.microsoft.com/office/drawing/2014/main" id="{7010E140-63A0-8AE1-43A3-3CE76EB7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5" y="1931285"/>
            <a:ext cx="11654118" cy="47545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84BCA7-96C4-EBAF-6E19-128F6E14DDE0}"/>
              </a:ext>
            </a:extLst>
          </p:cNvPr>
          <p:cNvSpPr txBox="1"/>
          <p:nvPr/>
        </p:nvSpPr>
        <p:spPr>
          <a:xfrm>
            <a:off x="6782682" y="5418324"/>
            <a:ext cx="5203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from a given family are visually similar, while distinct from those belonging to a different family.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26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Malimg</a:t>
            </a:r>
            <a:r>
              <a:rPr lang="it-IT" dirty="0"/>
              <a:t> class </a:t>
            </a:r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E059A67-13DB-FF9D-9364-244DCE15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9" y="1566181"/>
            <a:ext cx="4257675" cy="440055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469DA4-AC97-1C2E-205C-A66A544BD2C3}"/>
              </a:ext>
            </a:extLst>
          </p:cNvPr>
          <p:cNvSpPr txBox="1"/>
          <p:nvPr/>
        </p:nvSpPr>
        <p:spPr>
          <a:xfrm>
            <a:off x="2865388" y="6385153"/>
            <a:ext cx="7391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https://www.microsoft.com/en-us/wdsi/threats/malware-encyclopedia-description?Name=TrojanDownloader:Win32/Dontovo.A&amp;threatId=-2147342037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1FB69B73-71D8-3050-B753-57E6B5017D8C}"/>
              </a:ext>
            </a:extLst>
          </p:cNvPr>
          <p:cNvSpPr txBox="1">
            <a:spLocks/>
          </p:cNvSpPr>
          <p:nvPr/>
        </p:nvSpPr>
        <p:spPr>
          <a:xfrm>
            <a:off x="838200" y="1702290"/>
            <a:ext cx="6989748" cy="4375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 err="1"/>
              <a:t>Dontovo.A</a:t>
            </a:r>
            <a:r>
              <a:rPr lang="it-IT" sz="2000" b="1" dirty="0"/>
              <a:t> class</a:t>
            </a:r>
            <a:r>
              <a:rPr lang="it-IT" sz="2000" dirty="0"/>
              <a:t>: </a:t>
            </a:r>
            <a:r>
              <a:rPr lang="en-US" sz="2000" dirty="0">
                <a:solidFill>
                  <a:srgbClr val="000000"/>
                </a:solidFill>
              </a:rPr>
              <a:t>is a trojan that downloads and executes arbitrary files.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Installation: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When executed Win32/</a:t>
            </a:r>
            <a:r>
              <a:rPr lang="en-US" sz="2000" dirty="0" err="1">
                <a:solidFill>
                  <a:srgbClr val="000000"/>
                </a:solidFill>
              </a:rPr>
              <a:t>Dontovo.A</a:t>
            </a:r>
            <a:r>
              <a:rPr lang="en-US" sz="2000" dirty="0">
                <a:solidFill>
                  <a:srgbClr val="000000"/>
                </a:solidFill>
              </a:rPr>
              <a:t> runs a copy of %Windows%\svchost.exe and injects code into it.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It then deletes its executable.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Process injection MITRE ATT&amp;CK T1055.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Payload: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Through svchost.exe, the process contacts the following domain (or others) for configuration data: iframr.com.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Downloaded files are saved to the %temp% directory and executed.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267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Malimg</a:t>
            </a:r>
            <a:r>
              <a:rPr lang="it-IT" dirty="0"/>
              <a:t> class </a:t>
            </a:r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88840A-79B7-924B-0661-046B9A74E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2290"/>
            <a:ext cx="8621994" cy="4375536"/>
          </a:xfrm>
        </p:spPr>
        <p:txBody>
          <a:bodyPr>
            <a:normAutofit fontScale="92500" lnSpcReduction="20000"/>
          </a:bodyPr>
          <a:lstStyle/>
          <a:p>
            <a:r>
              <a:rPr lang="it-IT" sz="1900" b="1" dirty="0"/>
              <a:t>Lolyda.AT class</a:t>
            </a:r>
            <a:r>
              <a:rPr lang="it-IT" sz="1900" dirty="0"/>
              <a:t>: </a:t>
            </a:r>
            <a:r>
              <a:rPr lang="en-US" sz="1900" b="0" i="0" dirty="0">
                <a:solidFill>
                  <a:srgbClr val="000000"/>
                </a:solidFill>
                <a:effectLst/>
              </a:rPr>
              <a:t>is from a family of trojans that steals account information from popular online games and sends it to a remote server. </a:t>
            </a:r>
          </a:p>
          <a:p>
            <a:r>
              <a:rPr lang="en-US" sz="1900" b="0" i="0" dirty="0">
                <a:solidFill>
                  <a:srgbClr val="000000"/>
                </a:solidFill>
                <a:effectLst/>
              </a:rPr>
              <a:t>It can also take screenshots, terminate processes, and hook certain APIs.</a:t>
            </a:r>
          </a:p>
          <a:p>
            <a:r>
              <a:rPr lang="en-US" sz="1900" dirty="0">
                <a:solidFill>
                  <a:srgbClr val="000000"/>
                </a:solidFill>
              </a:rPr>
              <a:t>Installation: 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when executed, PWS:Win32/Lolyda.AT drops a DLL with a randomly-generated file name into the Windows system folder. 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It then modifies the registry to ensure that it is loaded by the 'explorer.exe' process. 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Modify Registry MITRE ATT&amp;CK T1112, DLL injection MITRE ATT&amp;CK T1055.001.</a:t>
            </a:r>
          </a:p>
          <a:p>
            <a:r>
              <a:rPr lang="en-US" sz="1900" dirty="0">
                <a:solidFill>
                  <a:srgbClr val="000000"/>
                </a:solidFill>
              </a:rPr>
              <a:t>Payload: 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searches the running process memory of several online games to find usernames, passwords, server addresses and characters information.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Periodically checks if the foreground window title has the following strings: </a:t>
            </a:r>
            <a:r>
              <a:rPr lang="en-US" sz="1900" dirty="0" err="1">
                <a:solidFill>
                  <a:srgbClr val="000000"/>
                </a:solidFill>
              </a:rPr>
              <a:t>ACDSee</a:t>
            </a:r>
            <a:r>
              <a:rPr lang="en-US" sz="1900" dirty="0">
                <a:solidFill>
                  <a:srgbClr val="000000"/>
                </a:solidFill>
              </a:rPr>
              <a:t>, Internet Explorer. If found, it takes a screenshot and saves it in Windows temporary folder.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Hooks APIs, preventing the normal communication between the game client and the game server.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469DA4-AC97-1C2E-205C-A66A544BD2C3}"/>
              </a:ext>
            </a:extLst>
          </p:cNvPr>
          <p:cNvSpPr txBox="1"/>
          <p:nvPr/>
        </p:nvSpPr>
        <p:spPr>
          <a:xfrm>
            <a:off x="2948949" y="6385153"/>
            <a:ext cx="7391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https://www.microsoft.com/en-us/wdsi/threats/malware-encyclopedia-description?Name=PWS:Win32/Lolyda.AT&amp;ThreatID=2147627867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11B0CCD-23BB-FB4D-78D7-6DCAE3FF8ED6}"/>
              </a:ext>
            </a:extLst>
          </p:cNvPr>
          <p:cNvSpPr txBox="1"/>
          <p:nvPr/>
        </p:nvSpPr>
        <p:spPr>
          <a:xfrm>
            <a:off x="10068470" y="5717128"/>
            <a:ext cx="1333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Lolyda.AT sample</a:t>
            </a: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03996E86-B046-DF02-769F-FF9BFF02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716" y="1109961"/>
            <a:ext cx="816935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C8442-0AF9-8231-D16E-F2DA7DB4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Dataset splitting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8964DF-1C30-294B-C8C3-CF65A2D58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599"/>
            <a:ext cx="10515600" cy="4351338"/>
          </a:xfrm>
        </p:spPr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partition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class </a:t>
            </a:r>
            <a:r>
              <a:rPr lang="it-IT" dirty="0" err="1"/>
              <a:t>is</a:t>
            </a:r>
            <a:r>
              <a:rPr lang="it-IT" dirty="0"/>
              <a:t> the following: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1134A0-DBC6-C80A-7100-46811DB98ECC}"/>
              </a:ext>
            </a:extLst>
          </p:cNvPr>
          <p:cNvSpPr txBox="1"/>
          <p:nvPr/>
        </p:nvSpPr>
        <p:spPr>
          <a:xfrm>
            <a:off x="2568061" y="155627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60% for training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0B9EC9-9D1A-D65F-00C7-A82CCED75122}"/>
              </a:ext>
            </a:extLst>
          </p:cNvPr>
          <p:cNvSpPr txBox="1"/>
          <p:nvPr/>
        </p:nvSpPr>
        <p:spPr>
          <a:xfrm>
            <a:off x="8193015" y="1582849"/>
            <a:ext cx="1311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20% for test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2583A9-2EAA-1B8A-8468-696CB06A82DC}"/>
              </a:ext>
            </a:extLst>
          </p:cNvPr>
          <p:cNvSpPr txBox="1"/>
          <p:nvPr/>
        </p:nvSpPr>
        <p:spPr>
          <a:xfrm>
            <a:off x="5155485" y="1565757"/>
            <a:ext cx="1878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20% for </a:t>
            </a:r>
            <a:r>
              <a:rPr lang="it-IT" dirty="0" err="1"/>
              <a:t>validation</a:t>
            </a:r>
            <a:endParaRPr lang="it-IT" dirty="0"/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3445F4-9974-86FA-35AC-B790785F29AB}"/>
              </a:ext>
            </a:extLst>
          </p:cNvPr>
          <p:cNvSpPr txBox="1"/>
          <p:nvPr/>
        </p:nvSpPr>
        <p:spPr>
          <a:xfrm>
            <a:off x="4814086" y="6395979"/>
            <a:ext cx="232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/>
              <a:t>See </a:t>
            </a:r>
            <a:r>
              <a:rPr lang="it-IT" sz="1200" i="1" dirty="0" err="1"/>
              <a:t>split_dataset.ipynb</a:t>
            </a:r>
            <a:r>
              <a:rPr lang="it-IT" sz="1200" i="1" dirty="0"/>
              <a:t> for </a:t>
            </a:r>
            <a:r>
              <a:rPr lang="it-IT" sz="1200" i="1" dirty="0" err="1"/>
              <a:t>details</a:t>
            </a:r>
            <a:r>
              <a:rPr lang="it-IT" sz="1200" dirty="0"/>
              <a:t>.</a:t>
            </a:r>
          </a:p>
          <a:p>
            <a:endParaRPr lang="it-IT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802593A-75DA-C5E4-CE5D-AAD48D4B3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00"/>
          <a:stretch/>
        </p:blipFill>
        <p:spPr bwMode="auto">
          <a:xfrm>
            <a:off x="1981816" y="1865599"/>
            <a:ext cx="2717563" cy="456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0C3BB12-63B1-1373-0067-7AA4E20C1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4" r="31866"/>
          <a:stretch/>
        </p:blipFill>
        <p:spPr bwMode="auto">
          <a:xfrm>
            <a:off x="7489862" y="1879438"/>
            <a:ext cx="2717563" cy="456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C9311DE-CBF0-8B38-98D0-BA1B3820A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0"/>
          <a:stretch/>
        </p:blipFill>
        <p:spPr bwMode="auto">
          <a:xfrm>
            <a:off x="4702138" y="1879438"/>
            <a:ext cx="2548897" cy="456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7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C8442-0AF9-8231-D16E-F2DA7DB4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it-IT" dirty="0"/>
              <a:t>Dataset splitting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8964DF-1C30-294B-C8C3-CF65A2D58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7599"/>
            <a:ext cx="10515600" cy="4351338"/>
          </a:xfrm>
        </p:spPr>
        <p:txBody>
          <a:bodyPr/>
          <a:lstStyle/>
          <a:p>
            <a:r>
              <a:rPr lang="it-IT" dirty="0"/>
              <a:t>After the best model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 and training sets can be </a:t>
            </a:r>
            <a:r>
              <a:rPr lang="it-IT" dirty="0" err="1"/>
              <a:t>merged</a:t>
            </a:r>
            <a:r>
              <a:rPr lang="it-IT" dirty="0"/>
              <a:t>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1134A0-DBC6-C80A-7100-46811DB98ECC}"/>
              </a:ext>
            </a:extLst>
          </p:cNvPr>
          <p:cNvSpPr txBox="1"/>
          <p:nvPr/>
        </p:nvSpPr>
        <p:spPr>
          <a:xfrm>
            <a:off x="3334797" y="194498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80% for training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0B9EC9-9D1A-D65F-00C7-A82CCED75122}"/>
              </a:ext>
            </a:extLst>
          </p:cNvPr>
          <p:cNvSpPr txBox="1"/>
          <p:nvPr/>
        </p:nvSpPr>
        <p:spPr>
          <a:xfrm>
            <a:off x="7290092" y="1944983"/>
            <a:ext cx="1311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20% for test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3445F4-9974-86FA-35AC-B790785F29AB}"/>
              </a:ext>
            </a:extLst>
          </p:cNvPr>
          <p:cNvSpPr txBox="1"/>
          <p:nvPr/>
        </p:nvSpPr>
        <p:spPr>
          <a:xfrm>
            <a:off x="4839723" y="6461523"/>
            <a:ext cx="2328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/>
              <a:t>See </a:t>
            </a:r>
            <a:r>
              <a:rPr lang="it-IT" sz="1200" i="1" dirty="0" err="1"/>
              <a:t>split_dataset.ipynb</a:t>
            </a:r>
            <a:r>
              <a:rPr lang="it-IT" sz="1200" i="1" dirty="0"/>
              <a:t> for </a:t>
            </a:r>
            <a:r>
              <a:rPr lang="it-IT" sz="1200" i="1" dirty="0" err="1"/>
              <a:t>details</a:t>
            </a:r>
            <a:r>
              <a:rPr lang="it-IT" sz="1200" dirty="0"/>
              <a:t>.</a:t>
            </a:r>
          </a:p>
          <a:p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3281E4-D8AB-BF99-E5A4-89B12606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0" y="2335198"/>
            <a:ext cx="7258866" cy="414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49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the CNN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B438A6-F3AE-2C11-3CF7-A45E1079D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143"/>
            <a:ext cx="6837218" cy="923203"/>
          </a:xfrm>
        </p:spPr>
        <p:txBody>
          <a:bodyPr>
            <a:normAutofit fontScale="92500" lnSpcReduction="10000"/>
          </a:bodyPr>
          <a:lstStyle/>
          <a:p>
            <a:r>
              <a:rPr lang="it-IT" sz="2000" dirty="0" err="1"/>
              <a:t>Tensorflow</a:t>
            </a:r>
            <a:r>
              <a:rPr lang="it-IT" sz="2000" dirty="0"/>
              <a:t> and </a:t>
            </a:r>
            <a:r>
              <a:rPr lang="it-IT" sz="2000" dirty="0" err="1"/>
              <a:t>Keras</a:t>
            </a:r>
            <a:r>
              <a:rPr lang="it-IT" sz="2000" dirty="0"/>
              <a:t> </a:t>
            </a:r>
            <a:r>
              <a:rPr lang="it-IT" sz="2000" dirty="0" err="1"/>
              <a:t>were</a:t>
            </a:r>
            <a:r>
              <a:rPr lang="it-IT" sz="2000" dirty="0"/>
              <a:t> the frameworks </a:t>
            </a:r>
            <a:r>
              <a:rPr lang="it-IT" sz="2000" dirty="0" err="1"/>
              <a:t>used</a:t>
            </a:r>
            <a:r>
              <a:rPr lang="it-IT" sz="2000" dirty="0"/>
              <a:t> for building and training the CNN.</a:t>
            </a:r>
          </a:p>
          <a:p>
            <a:r>
              <a:rPr lang="it-IT" sz="2000" dirty="0" err="1"/>
              <a:t>All</a:t>
            </a:r>
            <a:r>
              <a:rPr lang="it-IT" sz="2000" dirty="0"/>
              <a:t> the </a:t>
            </a:r>
            <a:r>
              <a:rPr lang="it-IT" sz="2000" dirty="0" err="1"/>
              <a:t>experiments</a:t>
            </a:r>
            <a:r>
              <a:rPr lang="it-IT" sz="2000" dirty="0"/>
              <a:t> </a:t>
            </a:r>
            <a:r>
              <a:rPr lang="it-IT" sz="2000" dirty="0" err="1"/>
              <a:t>were</a:t>
            </a:r>
            <a:r>
              <a:rPr lang="it-IT" sz="2000" dirty="0"/>
              <a:t> </a:t>
            </a:r>
            <a:r>
              <a:rPr lang="it-IT" sz="2000" dirty="0" err="1"/>
              <a:t>executed</a:t>
            </a:r>
            <a:r>
              <a:rPr lang="it-IT" sz="2000" dirty="0"/>
              <a:t> on Google </a:t>
            </a:r>
            <a:r>
              <a:rPr lang="it-IT" sz="2000" dirty="0" err="1"/>
              <a:t>Colab</a:t>
            </a:r>
            <a:r>
              <a:rPr lang="it-IT" sz="2000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32F411-D2BE-8875-8832-E6211D56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9" y="2654732"/>
            <a:ext cx="7032639" cy="370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84004F-0EEE-A054-5940-9733C1DF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819" y="815974"/>
            <a:ext cx="4024217" cy="554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the CNN</a:t>
            </a:r>
          </a:p>
        </p:txBody>
      </p:sp>
      <p:pic>
        <p:nvPicPr>
          <p:cNvPr id="5" name="Segnaposto contenuto 4" descr="Immagine che contiene schizzo, disegno, diagramma&#10;&#10;Descrizione generata automaticamente">
            <a:extLst>
              <a:ext uri="{FF2B5EF4-FFF2-40B4-BE49-F238E27FC236}">
                <a16:creationId xmlns:a16="http://schemas.microsoft.com/office/drawing/2014/main" id="{AE5CCF60-A2B1-A6E5-A49B-8359A90A8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88" y="2663433"/>
            <a:ext cx="9835408" cy="3923446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3CC0BB-3151-86C1-958C-590DFEF80C9F}"/>
              </a:ext>
            </a:extLst>
          </p:cNvPr>
          <p:cNvSpPr txBox="1"/>
          <p:nvPr/>
        </p:nvSpPr>
        <p:spPr>
          <a:xfrm>
            <a:off x="7682669" y="2888752"/>
            <a:ext cx="13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flatten</a:t>
            </a:r>
            <a:r>
              <a:rPr lang="it-IT" dirty="0"/>
              <a:t> </a:t>
            </a:r>
            <a:r>
              <a:rPr lang="it-IT" dirty="0" err="1"/>
              <a:t>layer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BCA316B-0AD7-1E60-D4AF-EE30FC622BEB}"/>
              </a:ext>
            </a:extLst>
          </p:cNvPr>
          <p:cNvCxnSpPr/>
          <p:nvPr/>
        </p:nvCxnSpPr>
        <p:spPr>
          <a:xfrm>
            <a:off x="8338169" y="3258084"/>
            <a:ext cx="0" cy="34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8A7AB37-DEF2-68BD-1333-A944459E2FF5}"/>
              </a:ext>
            </a:extLst>
          </p:cNvPr>
          <p:cNvSpPr txBox="1"/>
          <p:nvPr/>
        </p:nvSpPr>
        <p:spPr>
          <a:xfrm>
            <a:off x="1178296" y="1598355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trainable</a:t>
            </a:r>
            <a:r>
              <a:rPr lang="it-IT" dirty="0"/>
              <a:t> </a:t>
            </a:r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are </a:t>
            </a:r>
            <a:r>
              <a:rPr lang="it-IT" dirty="0" err="1"/>
              <a:t>showed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of the 2D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max pooling </a:t>
            </a:r>
            <a:r>
              <a:rPr lang="it-IT" dirty="0" err="1"/>
              <a:t>layer</a:t>
            </a:r>
            <a:r>
              <a:rPr lang="it-IT" dirty="0"/>
              <a:t> and a dropout </a:t>
            </a:r>
            <a:r>
              <a:rPr lang="it-IT" dirty="0" err="1"/>
              <a:t>layer</a:t>
            </a:r>
            <a:r>
              <a:rPr lang="it-IT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dense </a:t>
            </a:r>
            <a:r>
              <a:rPr lang="it-IT" dirty="0" err="1"/>
              <a:t>layer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dropout </a:t>
            </a:r>
            <a:r>
              <a:rPr lang="it-IT" dirty="0" err="1"/>
              <a:t>layer</a:t>
            </a:r>
            <a:r>
              <a:rPr lang="it-IT" dirty="0"/>
              <a:t>.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86C712-C6AC-EDB3-307F-CA2D8F91043E}"/>
              </a:ext>
            </a:extLst>
          </p:cNvPr>
          <p:cNvSpPr txBox="1"/>
          <p:nvPr/>
        </p:nvSpPr>
        <p:spPr>
          <a:xfrm>
            <a:off x="236912" y="2996474"/>
            <a:ext cx="120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256x256x3</a:t>
            </a:r>
          </a:p>
          <a:p>
            <a:pPr algn="ctr"/>
            <a:r>
              <a:rPr lang="it-IT" sz="1400" dirty="0"/>
              <a:t>Image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5120B5D-C622-971F-1992-3B7B45EDDD7C}"/>
              </a:ext>
            </a:extLst>
          </p:cNvPr>
          <p:cNvCxnSpPr/>
          <p:nvPr/>
        </p:nvCxnSpPr>
        <p:spPr>
          <a:xfrm>
            <a:off x="1538243" y="4272897"/>
            <a:ext cx="62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bianco e nero, monocromatico, Fotografia monocromatica, grigio&#10;&#10;Descrizione generata automaticamente">
            <a:extLst>
              <a:ext uri="{FF2B5EF4-FFF2-40B4-BE49-F238E27FC236}">
                <a16:creationId xmlns:a16="http://schemas.microsoft.com/office/drawing/2014/main" id="{122775A5-2E67-BBA9-D77F-C0F65EB6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7" y="3599915"/>
            <a:ext cx="1309644" cy="11749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517742-450B-8C5A-98CC-F048BEC4D4ED}"/>
              </a:ext>
            </a:extLst>
          </p:cNvPr>
          <p:cNvSpPr txBox="1"/>
          <p:nvPr/>
        </p:nvSpPr>
        <p:spPr>
          <a:xfrm>
            <a:off x="10785548" y="369379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 classes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F1BB112-13A8-E174-E340-445AED025D5F}"/>
              </a:ext>
            </a:extLst>
          </p:cNvPr>
          <p:cNvCxnSpPr/>
          <p:nvPr/>
        </p:nvCxnSpPr>
        <p:spPr>
          <a:xfrm>
            <a:off x="11285044" y="4129725"/>
            <a:ext cx="0" cy="34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0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Building the CNN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652AC-E458-11B3-F3DC-156E35444FF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Loss </a:t>
            </a:r>
            <a:r>
              <a:rPr lang="it-IT" sz="1800" dirty="0" err="1"/>
              <a:t>function</a:t>
            </a:r>
            <a:r>
              <a:rPr lang="it-IT" sz="1800" dirty="0"/>
              <a:t>: </a:t>
            </a:r>
          </a:p>
          <a:p>
            <a:pPr lvl="1"/>
            <a:r>
              <a:rPr lang="en-US" sz="1800" dirty="0"/>
              <a:t> is a mathematical function that measures the discrepancy between the predicted output of a model and the true or expected output. </a:t>
            </a:r>
          </a:p>
          <a:p>
            <a:pPr lvl="1"/>
            <a:r>
              <a:rPr lang="en-US" sz="1800" dirty="0"/>
              <a:t>The choice of the loss function depends on the specific problem and the nature of the data.</a:t>
            </a:r>
          </a:p>
          <a:p>
            <a:pPr lvl="1"/>
            <a:r>
              <a:rPr lang="en-US" sz="1800" dirty="0"/>
              <a:t>In this case, a multi-class classification problem, the </a:t>
            </a:r>
            <a:r>
              <a:rPr lang="en-US" sz="1800" i="1" dirty="0"/>
              <a:t>Categorical Cross-Entropy </a:t>
            </a:r>
            <a:r>
              <a:rPr lang="en-US" sz="1800" dirty="0"/>
              <a:t>(</a:t>
            </a:r>
            <a:r>
              <a:rPr lang="en-US" sz="1800" dirty="0" err="1"/>
              <a:t>Softmax</a:t>
            </a:r>
            <a:r>
              <a:rPr lang="en-US" sz="1800" dirty="0"/>
              <a:t> loss) is used: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i="1" dirty="0"/>
              <a:t>Optimizer Adam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It stands for "Adaptive Moment Estimation“</a:t>
            </a:r>
          </a:p>
          <a:p>
            <a:pPr lvl="1"/>
            <a:r>
              <a:rPr lang="en-US" sz="1800" dirty="0"/>
              <a:t>It is an adaptive optimization algorithm commonly used in training deep learning models.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it-IT" sz="1800" dirty="0"/>
          </a:p>
        </p:txBody>
      </p:sp>
      <p:pic>
        <p:nvPicPr>
          <p:cNvPr id="11" name="Immagine 10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9E960D4C-A893-4D45-3843-0182EC33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79" y="3327748"/>
            <a:ext cx="5406961" cy="17202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9098F0-D556-BE6F-F21B-FEB1EE2EC54B}"/>
              </a:ext>
            </a:extLst>
          </p:cNvPr>
          <p:cNvSpPr txBox="1"/>
          <p:nvPr/>
        </p:nvSpPr>
        <p:spPr>
          <a:xfrm>
            <a:off x="7205919" y="3429000"/>
            <a:ext cx="3327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and j iterate </a:t>
            </a:r>
            <a:r>
              <a:rPr lang="it-IT" dirty="0" err="1"/>
              <a:t>through</a:t>
            </a:r>
            <a:r>
              <a:rPr lang="it-IT" dirty="0"/>
              <a:t> classes;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classes;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 </a:t>
            </a:r>
            <a:r>
              <a:rPr lang="it-IT" dirty="0" err="1"/>
              <a:t>is</a:t>
            </a:r>
            <a:r>
              <a:rPr lang="it-IT" dirty="0"/>
              <a:t> the ground truth </a:t>
            </a:r>
            <a:r>
              <a:rPr lang="it-IT" dirty="0" err="1"/>
              <a:t>vector</a:t>
            </a:r>
            <a:r>
              <a:rPr lang="it-IT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385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9AEE6-BEF1-7D12-73B2-A9D4BC27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Malware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CFA8BA-0B73-AE27-C87B-402ED96CB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5355" cy="4351338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i="1" dirty="0" err="1"/>
              <a:t>dissecting</a:t>
            </a:r>
            <a:r>
              <a:rPr lang="it-IT" dirty="0"/>
              <a:t> a malware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and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  <a:p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for </a:t>
            </a:r>
            <a:r>
              <a:rPr lang="it-IT" dirty="0" err="1"/>
              <a:t>extracting</a:t>
            </a:r>
            <a:r>
              <a:rPr lang="it-IT" dirty="0"/>
              <a:t> features in malware </a:t>
            </a:r>
            <a:r>
              <a:rPr lang="it-IT" dirty="0" err="1"/>
              <a:t>analysis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, code or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examination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of the </a:t>
            </a:r>
            <a:r>
              <a:rPr lang="it-IT" dirty="0" err="1"/>
              <a:t>program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Dynamic </a:t>
            </a:r>
            <a:r>
              <a:rPr lang="it-IT" dirty="0" err="1"/>
              <a:t>analysis</a:t>
            </a:r>
            <a:r>
              <a:rPr lang="it-IT" dirty="0"/>
              <a:t>, </a:t>
            </a:r>
            <a:r>
              <a:rPr lang="it-IT" dirty="0" err="1"/>
              <a:t>execution</a:t>
            </a:r>
            <a:r>
              <a:rPr lang="it-IT" dirty="0"/>
              <a:t> of the </a:t>
            </a:r>
            <a:r>
              <a:rPr lang="it-IT" dirty="0" err="1"/>
              <a:t>program</a:t>
            </a:r>
            <a:r>
              <a:rPr lang="it-IT" dirty="0"/>
              <a:t> and </a:t>
            </a:r>
            <a:r>
              <a:rPr lang="it-IT" dirty="0" err="1"/>
              <a:t>behaviour</a:t>
            </a:r>
            <a:r>
              <a:rPr lang="it-IT" dirty="0"/>
              <a:t> monitoring;</a:t>
            </a:r>
          </a:p>
          <a:p>
            <a:r>
              <a:rPr lang="it-IT" dirty="0"/>
              <a:t>A malware signature (</a:t>
            </a:r>
            <a:r>
              <a:rPr lang="it-IT" i="1" dirty="0" err="1"/>
              <a:t>fingerprint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a set of features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uniquely</a:t>
            </a:r>
            <a:r>
              <a:rPr lang="it-IT" dirty="0"/>
              <a:t> </a:t>
            </a:r>
            <a:r>
              <a:rPr lang="it-IT" dirty="0" err="1"/>
              <a:t>distinguishes</a:t>
            </a:r>
            <a:r>
              <a:rPr lang="it-IT" dirty="0"/>
              <a:t> an </a:t>
            </a:r>
            <a:r>
              <a:rPr lang="it-IT" dirty="0" err="1"/>
              <a:t>executable</a:t>
            </a:r>
            <a:r>
              <a:rPr lang="it-IT" dirty="0"/>
              <a:t>. </a:t>
            </a:r>
          </a:p>
          <a:p>
            <a:r>
              <a:rPr lang="it-IT" dirty="0"/>
              <a:t>Standard antivirus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signature and/or </a:t>
            </a:r>
            <a:r>
              <a:rPr lang="it-IT" dirty="0" err="1"/>
              <a:t>heuristic</a:t>
            </a:r>
            <a:r>
              <a:rPr lang="it-IT" dirty="0"/>
              <a:t>/</a:t>
            </a:r>
            <a:r>
              <a:rPr lang="it-IT" dirty="0" err="1"/>
              <a:t>behavioural</a:t>
            </a:r>
            <a:r>
              <a:rPr lang="it-IT" dirty="0"/>
              <a:t> databases to </a:t>
            </a:r>
            <a:r>
              <a:rPr lang="it-IT" dirty="0" err="1"/>
              <a:t>detect</a:t>
            </a:r>
            <a:r>
              <a:rPr lang="it-IT" dirty="0"/>
              <a:t> malware </a:t>
            </a:r>
            <a:r>
              <a:rPr lang="it-IT" dirty="0" err="1"/>
              <a:t>programs</a:t>
            </a:r>
            <a:r>
              <a:rPr lang="it-IT" dirty="0"/>
              <a:t>. 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308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C8442-0AF9-8231-D16E-F2DA7DB4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28"/>
            <a:ext cx="10515600" cy="1325563"/>
          </a:xfrm>
        </p:spPr>
        <p:txBody>
          <a:bodyPr/>
          <a:lstStyle/>
          <a:p>
            <a:r>
              <a:rPr lang="it-IT" dirty="0" err="1"/>
              <a:t>Hyperparameters</a:t>
            </a:r>
            <a:r>
              <a:rPr lang="it-IT" dirty="0"/>
              <a:t> tuning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8964DF-1C30-294B-C8C3-CF65A2D58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478"/>
            <a:ext cx="10515600" cy="4741951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Batch size: </a:t>
            </a:r>
          </a:p>
          <a:p>
            <a:pPr lvl="1"/>
            <a:r>
              <a:rPr lang="it-IT" dirty="0" err="1"/>
              <a:t>indicates</a:t>
            </a:r>
            <a:r>
              <a:rPr lang="en-US" dirty="0"/>
              <a:t> the number of training examples used in one iteration of the training process. </a:t>
            </a:r>
          </a:p>
          <a:p>
            <a:pPr lvl="1"/>
            <a:r>
              <a:rPr lang="en-US" dirty="0"/>
              <a:t>Trade-off between larger batch-size (faster training time) and small batch-size (better model generalization). </a:t>
            </a:r>
          </a:p>
          <a:p>
            <a:pPr lvl="1"/>
            <a:r>
              <a:rPr lang="en-US" dirty="0"/>
              <a:t>In this case a batch size = 32 is chosen. </a:t>
            </a:r>
          </a:p>
          <a:p>
            <a:r>
              <a:rPr lang="en-US" dirty="0"/>
              <a:t>Target image size:</a:t>
            </a:r>
          </a:p>
          <a:p>
            <a:pPr lvl="1"/>
            <a:r>
              <a:rPr lang="en-US" dirty="0"/>
              <a:t>Refers to the image given in input to the CNN.</a:t>
            </a:r>
          </a:p>
          <a:p>
            <a:pPr lvl="1"/>
            <a:r>
              <a:rPr lang="en-US" dirty="0"/>
              <a:t>In this case 256x256 pixels is chosen. </a:t>
            </a:r>
          </a:p>
          <a:p>
            <a:r>
              <a:rPr lang="en-US" dirty="0"/>
              <a:t>Learning rate (LR):</a:t>
            </a:r>
          </a:p>
          <a:p>
            <a:pPr lvl="1"/>
            <a:r>
              <a:rPr lang="en-US" dirty="0"/>
              <a:t>Determines the step size at which the model updates its parameters during the training. </a:t>
            </a:r>
          </a:p>
          <a:p>
            <a:pPr lvl="1"/>
            <a:r>
              <a:rPr lang="en-US" dirty="0"/>
              <a:t>If the LR is too high the model, the model may fail to converge, otherwise if it is too low the model will slow down the convergence. </a:t>
            </a:r>
          </a:p>
          <a:p>
            <a:pPr lvl="1"/>
            <a:r>
              <a:rPr lang="en-US" dirty="0"/>
              <a:t>In this case a LR = 0.001 is chosen.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0320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Analysis of class </a:t>
            </a:r>
            <a:r>
              <a:rPr lang="it-IT" dirty="0" err="1"/>
              <a:t>distribution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2F0FEDD-F073-3816-98BF-45E6CD13D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325" cy="4351338"/>
          </a:xfrm>
        </p:spPr>
        <p:txBody>
          <a:bodyPr/>
          <a:lstStyle/>
          <a:p>
            <a:r>
              <a:rPr lang="it-IT" dirty="0" err="1"/>
              <a:t>Unbalanced</a:t>
            </a:r>
            <a:r>
              <a:rPr lang="it-IT" dirty="0"/>
              <a:t> dataset: </a:t>
            </a:r>
          </a:p>
          <a:p>
            <a:pPr lvl="1"/>
            <a:r>
              <a:rPr lang="it-IT" dirty="0" err="1"/>
              <a:t>Allaple.A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majority</a:t>
            </a:r>
            <a:r>
              <a:rPr lang="it-IT" dirty="0"/>
              <a:t> of samples, more </a:t>
            </a:r>
            <a:r>
              <a:rPr lang="it-IT" dirty="0" err="1"/>
              <a:t>than</a:t>
            </a:r>
            <a:r>
              <a:rPr lang="it-IT" dirty="0"/>
              <a:t> 30%.</a:t>
            </a:r>
          </a:p>
          <a:p>
            <a:pPr lvl="1"/>
            <a:r>
              <a:rPr lang="it-IT" dirty="0" err="1"/>
              <a:t>Other</a:t>
            </a:r>
            <a:r>
              <a:rPr lang="it-IT" dirty="0"/>
              <a:t> classes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an high </a:t>
            </a:r>
            <a:r>
              <a:rPr lang="it-IT" dirty="0" err="1"/>
              <a:t>percentage</a:t>
            </a:r>
            <a:r>
              <a:rPr lang="it-IT" dirty="0"/>
              <a:t> of samples.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dealt</a:t>
            </a:r>
            <a:r>
              <a:rPr lang="it-IT" dirty="0"/>
              <a:t> </a:t>
            </a:r>
            <a:r>
              <a:rPr lang="it-IT" dirty="0" err="1"/>
              <a:t>correctly</a:t>
            </a:r>
            <a:r>
              <a:rPr lang="it-IT" dirty="0"/>
              <a:t>,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bias</a:t>
            </a:r>
            <a:r>
              <a:rPr lang="it-IT" dirty="0"/>
              <a:t> the model </a:t>
            </a:r>
            <a:r>
              <a:rPr lang="it-IT" dirty="0" err="1"/>
              <a:t>towards</a:t>
            </a:r>
            <a:r>
              <a:rPr lang="it-IT" dirty="0"/>
              <a:t> high frequency classes.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D9C7D-A225-0B2A-AABD-603353D14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91275" y="1411102"/>
            <a:ext cx="51720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56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Analysis of class </a:t>
            </a:r>
            <a:r>
              <a:rPr lang="it-IT" dirty="0" err="1"/>
              <a:t>distribution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2F0FEDD-F073-3816-98BF-45E6CD13D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7259"/>
                <a:ext cx="5762625" cy="4351338"/>
              </a:xfrm>
            </p:spPr>
            <p:txBody>
              <a:bodyPr/>
              <a:lstStyle/>
              <a:p>
                <a:r>
                  <a:rPr lang="it-IT" sz="2400" dirty="0"/>
                  <a:t>Class weights </a:t>
                </a:r>
                <a:r>
                  <a:rPr lang="it-IT" sz="2400" dirty="0" err="1"/>
                  <a:t>calculation</a:t>
                </a:r>
                <a:r>
                  <a:rPr lang="it-IT" sz="2400" dirty="0"/>
                  <a:t> </a:t>
                </a:r>
                <a:r>
                  <a:rPr lang="it-IT" sz="2400" dirty="0" err="1"/>
                  <a:t>based</a:t>
                </a:r>
                <a:r>
                  <a:rPr lang="it-IT" sz="2400" dirty="0"/>
                  <a:t> on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samples:</a:t>
                </a:r>
              </a:p>
              <a:p>
                <a:endParaRPr lang="it-IT" sz="2400" dirty="0"/>
              </a:p>
              <a:p>
                <a:endParaRPr lang="it-IT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represents</a:t>
                </a:r>
                <a:r>
                  <a:rPr lang="it-IT" sz="2400" dirty="0">
                    <a:solidFill>
                      <a:schemeClr val="tx1"/>
                    </a:solidFill>
                  </a:rPr>
                  <a:t> the i-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th</a:t>
                </a:r>
                <a:r>
                  <a:rPr lang="it-IT" sz="2400" dirty="0">
                    <a:solidFill>
                      <a:schemeClr val="tx1"/>
                    </a:solidFill>
                  </a:rPr>
                  <a:t> class weight.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/>
                  <a:t>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the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occurrences</a:t>
                </a:r>
                <a:r>
                  <a:rPr lang="it-IT" sz="2400" dirty="0"/>
                  <a:t> of the i-</a:t>
                </a:r>
                <a:r>
                  <a:rPr lang="it-IT" sz="2400" dirty="0" err="1"/>
                  <a:t>th</a:t>
                </a:r>
                <a:r>
                  <a:rPr lang="it-IT" sz="2400" dirty="0"/>
                  <a:t> class. </a:t>
                </a:r>
              </a:p>
              <a:p>
                <a:r>
                  <a:rPr lang="it-IT" sz="2400" dirty="0" err="1"/>
                  <a:t>Assigning</a:t>
                </a:r>
                <a:r>
                  <a:rPr lang="it-IT" sz="2400" dirty="0"/>
                  <a:t> a </a:t>
                </a:r>
                <a:r>
                  <a:rPr lang="it-IT" sz="2400" dirty="0" err="1"/>
                  <a:t>lower</a:t>
                </a:r>
                <a:r>
                  <a:rPr lang="it-IT" sz="2400" dirty="0"/>
                  <a:t> weight to </a:t>
                </a:r>
                <a:r>
                  <a:rPr lang="it-IT" sz="2400" dirty="0" err="1"/>
                  <a:t>popular</a:t>
                </a:r>
                <a:r>
                  <a:rPr lang="it-IT" sz="2400" dirty="0"/>
                  <a:t> classes helps the model to </a:t>
                </a:r>
                <a:r>
                  <a:rPr lang="it-IT" sz="2400" dirty="0" err="1"/>
                  <a:t>better</a:t>
                </a:r>
                <a:r>
                  <a:rPr lang="it-IT" sz="2400" dirty="0"/>
                  <a:t> </a:t>
                </a:r>
                <a:r>
                  <a:rPr lang="it-IT" sz="2400" dirty="0" err="1"/>
                  <a:t>perform</a:t>
                </a:r>
                <a:r>
                  <a:rPr lang="it-IT" sz="2400" dirty="0"/>
                  <a:t> the training.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914400" lvl="2" indent="0">
                  <a:buNone/>
                </a:pPr>
                <a:endParaRPr lang="it-IT" i="1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B2F0FEDD-F073-3816-98BF-45E6CD13D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7259"/>
                <a:ext cx="5762625" cy="4351338"/>
              </a:xfrm>
              <a:blipFill>
                <a:blip r:embed="rId2"/>
                <a:stretch>
                  <a:fillRect l="-1481" t="-1961" r="-25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AAD9C7D-A225-0B2A-AABD-603353D14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91275" y="1411102"/>
            <a:ext cx="51720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2B56993-B76A-3916-953F-AEC2823704BF}"/>
                  </a:ext>
                </a:extLst>
              </p:cNvPr>
              <p:cNvSpPr txBox="1"/>
              <p:nvPr/>
            </p:nvSpPr>
            <p:spPr>
              <a:xfrm>
                <a:off x="2558595" y="2584421"/>
                <a:ext cx="2087623" cy="665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</m:num>
                        <m:den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classes</m:t>
                          </m:r>
                          <m:r>
                            <a:rPr lang="it-IT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2B56993-B76A-3916-953F-AEC282370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595" y="2584421"/>
                <a:ext cx="2087623" cy="665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111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 weight </a:t>
            </a:r>
            <a:r>
              <a:rPr lang="it-IT" dirty="0" err="1"/>
              <a:t>calculation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62FB34-2636-6F5E-470F-C02F410C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573" y="1589191"/>
            <a:ext cx="4861025" cy="47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2B385CC-B917-A2E2-9A51-753BBEAA6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9263"/>
            <a:ext cx="5257952" cy="3732449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3DFD4147-9694-42B9-9591-B1AB0B81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02" y="1686792"/>
            <a:ext cx="6076171" cy="923203"/>
          </a:xfrm>
        </p:spPr>
        <p:txBody>
          <a:bodyPr>
            <a:normAutofit/>
          </a:bodyPr>
          <a:lstStyle/>
          <a:p>
            <a:r>
              <a:rPr lang="it-IT" sz="2000" dirty="0"/>
              <a:t>Computing the weight of </a:t>
            </a:r>
            <a:r>
              <a:rPr lang="it-IT" sz="2000" dirty="0" err="1"/>
              <a:t>each</a:t>
            </a:r>
            <a:r>
              <a:rPr lang="it-IT" sz="2000" dirty="0"/>
              <a:t> malware class with the </a:t>
            </a:r>
            <a:r>
              <a:rPr lang="it-IT" sz="2000" dirty="0" err="1"/>
              <a:t>sklearn</a:t>
            </a:r>
            <a:r>
              <a:rPr lang="it-IT" sz="2000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27132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</a:t>
            </a:r>
            <a:r>
              <a:rPr lang="it-IT" dirty="0" err="1"/>
              <a:t>Metrics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652AC-E458-11B3-F3DC-156E35444FF7}"/>
              </a:ext>
            </a:extLst>
          </p:cNvPr>
          <p:cNvSpPr txBox="1">
            <a:spLocks/>
          </p:cNvSpPr>
          <p:nvPr/>
        </p:nvSpPr>
        <p:spPr>
          <a:xfrm>
            <a:off x="1602300" y="2262087"/>
            <a:ext cx="2543014" cy="55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Precision</a:t>
            </a:r>
            <a:r>
              <a:rPr lang="en-US" sz="2400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1E487A-C710-CEE0-1B09-0C00CFB0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21" y="2139667"/>
            <a:ext cx="1494586" cy="69152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70B844C-82C6-11B7-FFDE-01629EE40911}"/>
              </a:ext>
            </a:extLst>
          </p:cNvPr>
          <p:cNvSpPr txBox="1">
            <a:spLocks/>
          </p:cNvSpPr>
          <p:nvPr/>
        </p:nvSpPr>
        <p:spPr>
          <a:xfrm>
            <a:off x="1602300" y="3198946"/>
            <a:ext cx="2543014" cy="55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Recall</a:t>
            </a:r>
            <a:r>
              <a:rPr lang="en-US" sz="2400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BB74773-0716-A4AE-74BA-9402951D0194}"/>
              </a:ext>
            </a:extLst>
          </p:cNvPr>
          <p:cNvSpPr txBox="1">
            <a:spLocks/>
          </p:cNvSpPr>
          <p:nvPr/>
        </p:nvSpPr>
        <p:spPr>
          <a:xfrm>
            <a:off x="5416821" y="2246115"/>
            <a:ext cx="2543014" cy="553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F1 Score</a:t>
            </a:r>
            <a:r>
              <a:rPr lang="en-US" sz="2400" dirty="0"/>
              <a:t>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D87037B-AC09-048E-F2C4-5FF0A2EA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21" y="3105306"/>
            <a:ext cx="1494586" cy="64738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D4DC2AD-4212-D9F2-1F93-ABEE4436F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58" y="2140527"/>
            <a:ext cx="1477220" cy="61299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5120B1-03D1-C4FF-5EEB-667DFABA83C1}"/>
              </a:ext>
            </a:extLst>
          </p:cNvPr>
          <p:cNvSpPr txBox="1"/>
          <p:nvPr/>
        </p:nvSpPr>
        <p:spPr>
          <a:xfrm>
            <a:off x="1434233" y="1505629"/>
            <a:ext cx="932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following </a:t>
            </a:r>
            <a:r>
              <a:rPr lang="it-IT" sz="2400" dirty="0" err="1"/>
              <a:t>metrics</a:t>
            </a:r>
            <a:r>
              <a:rPr lang="it-IT" sz="2400" dirty="0"/>
              <a:t> are </a:t>
            </a:r>
            <a:r>
              <a:rPr lang="it-IT" sz="2400" dirty="0" err="1"/>
              <a:t>applied</a:t>
            </a:r>
            <a:r>
              <a:rPr lang="it-IT" sz="2400" dirty="0"/>
              <a:t> for </a:t>
            </a:r>
            <a:r>
              <a:rPr lang="it-IT" sz="2400" dirty="0" err="1"/>
              <a:t>each</a:t>
            </a:r>
            <a:r>
              <a:rPr lang="it-IT" sz="2400" dirty="0"/>
              <a:t> class: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106299B-5D18-A7D1-EAC0-A31E73FD2CA1}"/>
              </a:ext>
            </a:extLst>
          </p:cNvPr>
          <p:cNvSpPr txBox="1"/>
          <p:nvPr/>
        </p:nvSpPr>
        <p:spPr>
          <a:xfrm>
            <a:off x="1434233" y="4018012"/>
            <a:ext cx="9323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Then</a:t>
            </a:r>
            <a:r>
              <a:rPr lang="it-IT" sz="2400" dirty="0"/>
              <a:t>, the </a:t>
            </a:r>
            <a:r>
              <a:rPr lang="it-IT" sz="2400" dirty="0" err="1"/>
              <a:t>average</a:t>
            </a:r>
            <a:r>
              <a:rPr lang="it-IT" sz="2400" dirty="0"/>
              <a:t> of the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calculated</a:t>
            </a:r>
            <a:r>
              <a:rPr lang="it-IT" sz="2400" dirty="0"/>
              <a:t>, </a:t>
            </a:r>
            <a:r>
              <a:rPr lang="it-IT" sz="2400" dirty="0" err="1"/>
              <a:t>obtaining</a:t>
            </a:r>
            <a:r>
              <a:rPr lang="it-IT" sz="24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 err="1"/>
              <a:t>macro_precision</a:t>
            </a:r>
            <a:r>
              <a:rPr lang="it-IT" sz="2400" dirty="0"/>
              <a:t>, </a:t>
            </a:r>
            <a:r>
              <a:rPr lang="it-IT" sz="2400" i="1" dirty="0" err="1"/>
              <a:t>macro_recall</a:t>
            </a:r>
            <a:r>
              <a:rPr lang="it-IT" sz="2400" dirty="0"/>
              <a:t>, </a:t>
            </a:r>
            <a:r>
              <a:rPr lang="it-IT" sz="2400" i="1" dirty="0"/>
              <a:t>macro_f1-score, </a:t>
            </a:r>
            <a:r>
              <a:rPr lang="it-IT" sz="2400" i="1" dirty="0" err="1"/>
              <a:t>avg_accuracy</a:t>
            </a:r>
            <a:r>
              <a:rPr lang="it-IT" sz="2400" i="1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and the </a:t>
            </a: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average</a:t>
            </a:r>
            <a:r>
              <a:rPr lang="it-IT" sz="2400" dirty="0"/>
              <a:t> of the </a:t>
            </a:r>
            <a:r>
              <a:rPr lang="it-IT" sz="2400" dirty="0" err="1"/>
              <a:t>metrics</a:t>
            </a:r>
            <a:r>
              <a:rPr lang="it-IT" sz="2400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 err="1"/>
              <a:t>weighted_precision</a:t>
            </a:r>
            <a:r>
              <a:rPr lang="it-IT" sz="2400" dirty="0"/>
              <a:t>, </a:t>
            </a:r>
            <a:r>
              <a:rPr lang="it-IT" sz="2400" i="1" dirty="0" err="1"/>
              <a:t>weighted_recall</a:t>
            </a:r>
            <a:r>
              <a:rPr lang="it-IT" sz="2400" dirty="0"/>
              <a:t>, </a:t>
            </a:r>
            <a:r>
              <a:rPr lang="it-IT" sz="2400" i="1" dirty="0"/>
              <a:t>weighted_f1-score, </a:t>
            </a:r>
            <a:r>
              <a:rPr lang="it-IT" sz="2400" i="1" dirty="0" err="1"/>
              <a:t>weighted_accuracy</a:t>
            </a:r>
            <a:r>
              <a:rPr lang="it-IT" sz="24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i="1" dirty="0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C5ABB7AD-18DD-EBD7-0999-1A1DA7955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918" y="3010716"/>
            <a:ext cx="2781300" cy="85725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C5058C4-CFDA-D2F0-978A-9E78D54FA6E3}"/>
              </a:ext>
            </a:extLst>
          </p:cNvPr>
          <p:cNvSpPr txBox="1"/>
          <p:nvPr/>
        </p:nvSpPr>
        <p:spPr>
          <a:xfrm>
            <a:off x="5416821" y="3160762"/>
            <a:ext cx="20831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 err="1"/>
              <a:t>Accuracy</a:t>
            </a:r>
            <a:r>
              <a:rPr lang="it-IT" sz="2400" i="1" dirty="0"/>
              <a:t>:  </a:t>
            </a:r>
            <a:endParaRPr lang="it-IT" sz="2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5619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Malimg</a:t>
            </a:r>
            <a:r>
              <a:rPr lang="it-IT" dirty="0"/>
              <a:t> dataset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5120B1-03D1-C4FF-5EEB-667DFABA83C1}"/>
              </a:ext>
            </a:extLst>
          </p:cNvPr>
          <p:cNvSpPr txBox="1"/>
          <p:nvPr/>
        </p:nvSpPr>
        <p:spPr>
          <a:xfrm>
            <a:off x="1168620" y="1514173"/>
            <a:ext cx="9854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on 10 </a:t>
            </a:r>
            <a:r>
              <a:rPr lang="it-IT" sz="2400" dirty="0" err="1"/>
              <a:t>epochs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</a:t>
            </a:r>
            <a:r>
              <a:rPr lang="it-IT" sz="2400" dirty="0" err="1"/>
              <a:t>validation</a:t>
            </a:r>
            <a:r>
              <a:rPr lang="it-IT" sz="2400" dirty="0"/>
              <a:t>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class weights to balance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evaluate</a:t>
            </a:r>
            <a:r>
              <a:rPr lang="it-IT" sz="2400" dirty="0"/>
              <a:t> the </a:t>
            </a:r>
            <a:r>
              <a:rPr lang="it-IT" sz="2400" dirty="0" err="1"/>
              <a:t>quality</a:t>
            </a:r>
            <a:r>
              <a:rPr lang="it-IT" sz="2400" dirty="0"/>
              <a:t> of training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are </a:t>
            </a:r>
            <a:r>
              <a:rPr lang="it-IT" sz="2400" dirty="0" err="1"/>
              <a:t>plotted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</a:t>
            </a:r>
            <a:r>
              <a:rPr lang="it-IT" sz="2400" dirty="0" err="1"/>
              <a:t>loss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Average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on the </a:t>
            </a:r>
            <a:r>
              <a:rPr lang="it-IT" sz="2400" dirty="0" err="1"/>
              <a:t>validation</a:t>
            </a:r>
            <a:r>
              <a:rPr lang="it-IT" sz="2400" dirty="0"/>
              <a:t> set (1858 samples):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loss: 0.1476 – </a:t>
            </a:r>
            <a:r>
              <a:rPr lang="en-US" sz="2400" dirty="0" err="1"/>
              <a:t>val_accuracy</a:t>
            </a:r>
            <a:r>
              <a:rPr lang="en-US" sz="2400" dirty="0"/>
              <a:t>: 0.8913 – </a:t>
            </a:r>
            <a:r>
              <a:rPr lang="en-US" sz="2400" dirty="0" err="1"/>
              <a:t>val_weighted_accuracy</a:t>
            </a:r>
            <a:r>
              <a:rPr lang="en-US" sz="2400" dirty="0"/>
              <a:t>: 0.8913</a:t>
            </a:r>
          </a:p>
        </p:txBody>
      </p:sp>
    </p:spTree>
    <p:extLst>
      <p:ext uri="{BB962C8B-B14F-4D97-AF65-F5344CB8AC3E}">
        <p14:creationId xmlns:p14="http://schemas.microsoft.com/office/powerpoint/2010/main" val="3113381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Malimg</a:t>
            </a:r>
            <a:r>
              <a:rPr lang="it-IT" dirty="0"/>
              <a:t> dataset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91ADA29-69A8-7106-D90D-6E00DABD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4" y="1536864"/>
            <a:ext cx="11278531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870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validation</a:t>
            </a:r>
            <a:r>
              <a:rPr lang="it-IT" dirty="0"/>
              <a:t> set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508445E-6E60-CF2F-4F8E-88C57B0F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4" y="1475811"/>
            <a:ext cx="11253228" cy="501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F28E19C9-8734-5899-3856-406F84A03552}"/>
              </a:ext>
            </a:extLst>
          </p:cNvPr>
          <p:cNvSpPr/>
          <p:nvPr/>
        </p:nvSpPr>
        <p:spPr>
          <a:xfrm>
            <a:off x="3392680" y="5127477"/>
            <a:ext cx="444382" cy="40165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6ABDFB5-EE1A-B2E3-2D4E-8C5242584038}"/>
              </a:ext>
            </a:extLst>
          </p:cNvPr>
          <p:cNvSpPr/>
          <p:nvPr/>
        </p:nvSpPr>
        <p:spPr>
          <a:xfrm>
            <a:off x="8775105" y="4527848"/>
            <a:ext cx="676543" cy="488534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7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6" y="399308"/>
            <a:ext cx="8357075" cy="703099"/>
          </a:xfrm>
        </p:spPr>
        <p:txBody>
          <a:bodyPr>
            <a:normAutofit/>
          </a:bodyPr>
          <a:lstStyle/>
          <a:p>
            <a:r>
              <a:rPr lang="it-IT" sz="3200" dirty="0"/>
              <a:t>Evaluation </a:t>
            </a:r>
            <a:r>
              <a:rPr lang="it-IT" sz="3200" dirty="0" err="1"/>
              <a:t>phase</a:t>
            </a:r>
            <a:r>
              <a:rPr lang="it-IT" sz="3200" dirty="0"/>
              <a:t> on </a:t>
            </a:r>
            <a:r>
              <a:rPr lang="it-IT" sz="3200" dirty="0" err="1"/>
              <a:t>validation</a:t>
            </a:r>
            <a:r>
              <a:rPr lang="it-IT" sz="3200" dirty="0"/>
              <a:t>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57CAF9-1083-E552-2633-D51B72EA4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8735"/>
          <a:stretch/>
        </p:blipFill>
        <p:spPr>
          <a:xfrm>
            <a:off x="6534464" y="539797"/>
            <a:ext cx="4173416" cy="57784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2C385A-5D6A-DBA8-7D62-8101CC5FB99F}"/>
              </a:ext>
            </a:extLst>
          </p:cNvPr>
          <p:cNvSpPr txBox="1"/>
          <p:nvPr/>
        </p:nvSpPr>
        <p:spPr>
          <a:xfrm>
            <a:off x="701824" y="1472712"/>
            <a:ext cx="5652823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lot of misclassification to </a:t>
            </a:r>
            <a:r>
              <a:rPr lang="en-US" sz="2000" dirty="0" err="1"/>
              <a:t>Autorun.K</a:t>
            </a:r>
            <a:r>
              <a:rPr lang="en-US" sz="2000" dirty="0"/>
              <a:t> on the </a:t>
            </a:r>
            <a:r>
              <a:rPr lang="en-US" sz="2000" dirty="0" err="1"/>
              <a:t>Yuner.A</a:t>
            </a:r>
            <a:r>
              <a:rPr lang="en-US" sz="2000" dirty="0"/>
              <a:t>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training experiments showed the inverse misclassification.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Misclassification between malware samples of same family but different classes (</a:t>
            </a:r>
            <a:r>
              <a:rPr lang="en-US" sz="2000" i="1" dirty="0"/>
              <a:t>variants</a:t>
            </a:r>
            <a:r>
              <a:rPr lang="en-US" sz="2000" dirty="0"/>
              <a:t>): </a:t>
            </a:r>
            <a:r>
              <a:rPr lang="en-US" sz="2000" dirty="0" err="1"/>
              <a:t>Swizzor.gen!E</a:t>
            </a:r>
            <a:r>
              <a:rPr lang="en-US" sz="2000" dirty="0"/>
              <a:t> and </a:t>
            </a:r>
            <a:r>
              <a:rPr lang="en-US" sz="2000" dirty="0" err="1"/>
              <a:t>Swizzor.gen!I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is probably caused by a similarity between the two variants.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samples are classified almost correctly although the different variants of each family.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Average F1-Score, Precision and Recall can be improved by resolving the first misclassification.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EC58BCD-A0C2-0829-F860-CFA3DB00F4DF}"/>
              </a:ext>
            </a:extLst>
          </p:cNvPr>
          <p:cNvCxnSpPr/>
          <p:nvPr/>
        </p:nvCxnSpPr>
        <p:spPr>
          <a:xfrm flipH="1">
            <a:off x="10707880" y="1871529"/>
            <a:ext cx="112804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B648FE-35C2-2D23-56EA-B8D2B6BD4C2D}"/>
              </a:ext>
            </a:extLst>
          </p:cNvPr>
          <p:cNvCxnSpPr/>
          <p:nvPr/>
        </p:nvCxnSpPr>
        <p:spPr>
          <a:xfrm flipH="1">
            <a:off x="10707880" y="5527705"/>
            <a:ext cx="112804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1FD299F-3124-1633-34F1-767740CF0027}"/>
              </a:ext>
            </a:extLst>
          </p:cNvPr>
          <p:cNvCxnSpPr/>
          <p:nvPr/>
        </p:nvCxnSpPr>
        <p:spPr>
          <a:xfrm flipH="1">
            <a:off x="10646635" y="4732946"/>
            <a:ext cx="112804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7F56CCC-AF63-A4C3-2DB5-3A50D7546EA3}"/>
              </a:ext>
            </a:extLst>
          </p:cNvPr>
          <p:cNvCxnSpPr/>
          <p:nvPr/>
        </p:nvCxnSpPr>
        <p:spPr>
          <a:xfrm flipH="1">
            <a:off x="10646635" y="4963683"/>
            <a:ext cx="112804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0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283A-AA01-342A-36AD-C1D6FA2F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06"/>
            <a:ext cx="10515600" cy="1325563"/>
          </a:xfrm>
        </p:spPr>
        <p:txBody>
          <a:bodyPr/>
          <a:lstStyle/>
          <a:p>
            <a:r>
              <a:rPr lang="it-IT" dirty="0" err="1"/>
              <a:t>Autorun.K</a:t>
            </a:r>
            <a:r>
              <a:rPr lang="it-IT" dirty="0"/>
              <a:t> and </a:t>
            </a:r>
            <a:r>
              <a:rPr lang="it-IT" dirty="0" err="1"/>
              <a:t>Yuner.A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88840A-79B7-924B-0661-046B9A74E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205"/>
            <a:ext cx="10185875" cy="4375536"/>
          </a:xfrm>
        </p:spPr>
        <p:txBody>
          <a:bodyPr>
            <a:normAutofit/>
          </a:bodyPr>
          <a:lstStyle/>
          <a:p>
            <a:r>
              <a:rPr lang="it-IT" sz="2000" dirty="0" err="1"/>
              <a:t>Autorun.K</a:t>
            </a:r>
            <a:r>
              <a:rPr lang="it-IT" sz="2000" dirty="0"/>
              <a:t> class: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is from a family of worms that targets the autorun functionality in Windows. </a:t>
            </a:r>
          </a:p>
          <a:p>
            <a:pPr lvl="1"/>
            <a:r>
              <a:rPr lang="en-US" sz="1600" b="0" i="0" dirty="0">
                <a:solidFill>
                  <a:srgbClr val="000000"/>
                </a:solidFill>
                <a:effectLst/>
              </a:rPr>
              <a:t>The autorun feature is designed to automatically run programs and scripts when removable media (USB, CD) are inserted.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When an infected device is connected, the worm uses the autorun feature to execute malicious code and infect other devices.</a:t>
            </a:r>
          </a:p>
          <a:p>
            <a:r>
              <a:rPr lang="en-US" sz="2000" b="0" i="0" dirty="0" err="1">
                <a:solidFill>
                  <a:srgbClr val="000000"/>
                </a:solidFill>
                <a:effectLst/>
              </a:rPr>
              <a:t>Yuner.A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class</a:t>
            </a:r>
            <a:r>
              <a:rPr lang="en-US" sz="2000" dirty="0">
                <a:solidFill>
                  <a:srgbClr val="000000"/>
                </a:solidFill>
              </a:rPr>
              <a:t>: same family of worms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that targets the autorun functionality in Windows. 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Both classes use </a:t>
            </a:r>
            <a:r>
              <a:rPr lang="en-US" sz="2000" dirty="0">
                <a:solidFill>
                  <a:srgbClr val="000000"/>
                </a:solidFill>
              </a:rPr>
              <a:t>the same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packer UPX.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By comparing image samples of the 2 classes, there is almost no difference. </a:t>
            </a:r>
          </a:p>
          <a:p>
            <a:endParaRPr lang="en-US" sz="2000" b="0" i="0" dirty="0">
              <a:solidFill>
                <a:srgbClr val="000000"/>
              </a:solidFill>
              <a:effectLst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</a:p>
          <a:p>
            <a:pPr marL="457200" lvl="1" indent="0">
              <a:buNone/>
            </a:pPr>
            <a:endParaRPr lang="en-US" sz="1600" b="0" i="0" dirty="0">
              <a:solidFill>
                <a:srgbClr val="000000"/>
              </a:solidFill>
              <a:effectLst/>
            </a:endParaRPr>
          </a:p>
          <a:p>
            <a:endParaRPr lang="it-IT" sz="20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469DA4-AC97-1C2E-205C-A66A544BD2C3}"/>
              </a:ext>
            </a:extLst>
          </p:cNvPr>
          <p:cNvSpPr txBox="1"/>
          <p:nvPr/>
        </p:nvSpPr>
        <p:spPr>
          <a:xfrm>
            <a:off x="3060044" y="6492875"/>
            <a:ext cx="7391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https://www.microsoft.com/en-us/wdsi/threats/malware-encyclopedia-description?Name=Worm:Win32/Yuner.A&amp;ThreatID=2147600986</a:t>
            </a:r>
          </a:p>
        </p:txBody>
      </p:sp>
      <p:pic>
        <p:nvPicPr>
          <p:cNvPr id="4" name="Immagine 3" descr="Immagine che contiene bianco e nero, Fotografia monocromatica, monocromatico&#10;&#10;Descrizione generata automaticamente">
            <a:extLst>
              <a:ext uri="{FF2B5EF4-FFF2-40B4-BE49-F238E27FC236}">
                <a16:creationId xmlns:a16="http://schemas.microsoft.com/office/drawing/2014/main" id="{A6AE9DCB-4738-3B29-F7DD-124DC5C60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47" y="4051415"/>
            <a:ext cx="2520856" cy="2241855"/>
          </a:xfrm>
          <a:prstGeom prst="rect">
            <a:avLst/>
          </a:prstGeom>
        </p:spPr>
      </p:pic>
      <p:pic>
        <p:nvPicPr>
          <p:cNvPr id="7" name="Immagine 6" descr="Immagine che contiene bianco e nero, Fotografia monocromatica, monocromatico, modello&#10;&#10;Descrizione generata automaticamente">
            <a:extLst>
              <a:ext uri="{FF2B5EF4-FFF2-40B4-BE49-F238E27FC236}">
                <a16:creationId xmlns:a16="http://schemas.microsoft.com/office/drawing/2014/main" id="{93C8696F-362B-B314-1AA1-09AE63684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82" y="4051415"/>
            <a:ext cx="2520856" cy="224185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1366F9-13AD-0B60-3401-D68D469565AE}"/>
              </a:ext>
            </a:extLst>
          </p:cNvPr>
          <p:cNvSpPr txBox="1"/>
          <p:nvPr/>
        </p:nvSpPr>
        <p:spPr>
          <a:xfrm>
            <a:off x="9340553" y="4623275"/>
            <a:ext cx="113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Autorun.K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747827D-0EA9-BCAA-D387-ADE9C3121A0A}"/>
              </a:ext>
            </a:extLst>
          </p:cNvPr>
          <p:cNvSpPr txBox="1"/>
          <p:nvPr/>
        </p:nvSpPr>
        <p:spPr>
          <a:xfrm>
            <a:off x="948328" y="4623275"/>
            <a:ext cx="89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Yuner.A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191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C6EAC9-B744-9D15-3F2D-A8F411B7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Problems</a:t>
            </a:r>
            <a:r>
              <a:rPr lang="it-IT" dirty="0"/>
              <a:t> with standard antivirus </a:t>
            </a:r>
            <a:r>
              <a:rPr lang="it-IT" dirty="0" err="1"/>
              <a:t>programs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210281-95A5-D1C4-EF29-F3BB2234F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With the </a:t>
            </a:r>
            <a:r>
              <a:rPr lang="it-IT" dirty="0" err="1"/>
              <a:t>growth</a:t>
            </a:r>
            <a:r>
              <a:rPr lang="it-IT" dirty="0"/>
              <a:t> of malware </a:t>
            </a:r>
            <a:r>
              <a:rPr lang="it-IT" dirty="0" err="1"/>
              <a:t>volumes</a:t>
            </a:r>
            <a:r>
              <a:rPr lang="it-IT" dirty="0"/>
              <a:t>, malware </a:t>
            </a:r>
            <a:r>
              <a:rPr lang="it-IT" dirty="0" err="1"/>
              <a:t>analysts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scalable</a:t>
            </a:r>
            <a:r>
              <a:rPr lang="it-IT" dirty="0"/>
              <a:t> and </a:t>
            </a:r>
            <a:r>
              <a:rPr lang="it-IT" dirty="0" err="1"/>
              <a:t>automated</a:t>
            </a:r>
            <a:r>
              <a:rPr lang="it-IT" dirty="0"/>
              <a:t> tools to handle large-scale malware samples.</a:t>
            </a:r>
          </a:p>
          <a:p>
            <a:r>
              <a:rPr lang="it-IT" dirty="0"/>
              <a:t>Malware </a:t>
            </a:r>
            <a:r>
              <a:rPr lang="it-IT" dirty="0" err="1"/>
              <a:t>authors</a:t>
            </a:r>
            <a:r>
              <a:rPr lang="it-IT" dirty="0"/>
              <a:t>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adapt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techniques to evade </a:t>
            </a:r>
            <a:r>
              <a:rPr lang="it-IT" dirty="0" err="1"/>
              <a:t>detection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Unknown</a:t>
            </a:r>
            <a:r>
              <a:rPr lang="it-IT" dirty="0"/>
              <a:t> malware </a:t>
            </a:r>
            <a:r>
              <a:rPr lang="it-IT" dirty="0" err="1"/>
              <a:t>variants</a:t>
            </a:r>
            <a:r>
              <a:rPr lang="it-IT" dirty="0"/>
              <a:t>: an </a:t>
            </a:r>
            <a:r>
              <a:rPr lang="it-IT" dirty="0" err="1"/>
              <a:t>attacker</a:t>
            </a:r>
            <a:r>
              <a:rPr lang="it-IT" dirty="0"/>
              <a:t> can </a:t>
            </a:r>
            <a:r>
              <a:rPr lang="it-IT" dirty="0" err="1"/>
              <a:t>easily</a:t>
            </a:r>
            <a:r>
              <a:rPr lang="it-IT" dirty="0"/>
              <a:t> create multiple </a:t>
            </a:r>
            <a:r>
              <a:rPr lang="it-IT" dirty="0" err="1"/>
              <a:t>variants</a:t>
            </a:r>
            <a:r>
              <a:rPr lang="it-IT" dirty="0"/>
              <a:t> of the </a:t>
            </a:r>
            <a:r>
              <a:rPr lang="it-IT" dirty="0" err="1"/>
              <a:t>same</a:t>
            </a:r>
            <a:r>
              <a:rPr lang="it-IT" dirty="0"/>
              <a:t> malware.</a:t>
            </a:r>
          </a:p>
          <a:p>
            <a:pPr lvl="1"/>
            <a:r>
              <a:rPr lang="it-IT" dirty="0" err="1"/>
              <a:t>Packed</a:t>
            </a:r>
            <a:r>
              <a:rPr lang="it-IT" dirty="0"/>
              <a:t> or </a:t>
            </a:r>
            <a:r>
              <a:rPr lang="it-IT" dirty="0" err="1"/>
              <a:t>obfuscated</a:t>
            </a:r>
            <a:r>
              <a:rPr lang="it-IT" dirty="0"/>
              <a:t> malware: </a:t>
            </a:r>
            <a:r>
              <a:rPr lang="it-IT" dirty="0" err="1"/>
              <a:t>compression</a:t>
            </a:r>
            <a:r>
              <a:rPr lang="it-IT" dirty="0"/>
              <a:t> and </a:t>
            </a:r>
            <a:r>
              <a:rPr lang="it-IT" dirty="0" err="1"/>
              <a:t>encryption</a:t>
            </a:r>
            <a:r>
              <a:rPr lang="it-IT" dirty="0"/>
              <a:t> </a:t>
            </a:r>
            <a:r>
              <a:rPr lang="it-IT" dirty="0" err="1"/>
              <a:t>algorithms</a:t>
            </a:r>
            <a:r>
              <a:rPr lang="it-IT" dirty="0"/>
              <a:t> make the </a:t>
            </a:r>
            <a:r>
              <a:rPr lang="it-IT" dirty="0" err="1"/>
              <a:t>analysis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Polymorphic</a:t>
            </a:r>
            <a:r>
              <a:rPr lang="it-IT" dirty="0"/>
              <a:t> malware: the malware </a:t>
            </a:r>
            <a:r>
              <a:rPr lang="it-IT" dirty="0" err="1"/>
              <a:t>uses</a:t>
            </a:r>
            <a:r>
              <a:rPr lang="it-IT" dirty="0"/>
              <a:t> a </a:t>
            </a:r>
            <a:r>
              <a:rPr lang="it-IT" dirty="0" err="1"/>
              <a:t>polymorphic</a:t>
            </a:r>
            <a:r>
              <a:rPr lang="it-IT" dirty="0"/>
              <a:t> </a:t>
            </a:r>
            <a:r>
              <a:rPr lang="it-IT" dirty="0" err="1"/>
              <a:t>engine</a:t>
            </a:r>
            <a:r>
              <a:rPr lang="it-IT" dirty="0"/>
              <a:t> to mutate </a:t>
            </a:r>
            <a:r>
              <a:rPr lang="it-IT" dirty="0" err="1"/>
              <a:t>its</a:t>
            </a:r>
            <a:r>
              <a:rPr lang="it-IT" dirty="0"/>
              <a:t> features </a:t>
            </a:r>
            <a:r>
              <a:rPr lang="it-IT" dirty="0" err="1"/>
              <a:t>while</a:t>
            </a:r>
            <a:r>
              <a:rPr lang="it-IT" dirty="0"/>
              <a:t> keeping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323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12F7AA-D81E-08BE-E4B2-0957A837E766}"/>
              </a:ext>
            </a:extLst>
          </p:cNvPr>
          <p:cNvSpPr txBox="1"/>
          <p:nvPr/>
        </p:nvSpPr>
        <p:spPr>
          <a:xfrm>
            <a:off x="1168620" y="1514173"/>
            <a:ext cx="9854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on 15 </a:t>
            </a:r>
            <a:r>
              <a:rPr lang="it-IT" sz="2400" dirty="0" err="1"/>
              <a:t>epochs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Merging</a:t>
            </a:r>
            <a:r>
              <a:rPr lang="it-IT" sz="2400" dirty="0"/>
              <a:t> </a:t>
            </a:r>
            <a:r>
              <a:rPr lang="it-IT" sz="2400" dirty="0" err="1"/>
              <a:t>validation</a:t>
            </a:r>
            <a:r>
              <a:rPr lang="it-IT" sz="2400" dirty="0"/>
              <a:t> and training data (80%).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class weights to balance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evaluate</a:t>
            </a:r>
            <a:r>
              <a:rPr lang="it-IT" sz="2400" dirty="0"/>
              <a:t> the </a:t>
            </a:r>
            <a:r>
              <a:rPr lang="it-IT" sz="2400" dirty="0" err="1"/>
              <a:t>quality</a:t>
            </a:r>
            <a:r>
              <a:rPr lang="it-IT" sz="2400" dirty="0"/>
              <a:t> of training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are </a:t>
            </a:r>
            <a:r>
              <a:rPr lang="it-IT" sz="2400" dirty="0" err="1"/>
              <a:t>plotted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</a:t>
            </a:r>
            <a:r>
              <a:rPr lang="it-IT" sz="2400" dirty="0" err="1"/>
              <a:t>loss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Average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on the test set (1858 samples):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loss: 0.2229 - accuracy: 0.9193 - </a:t>
            </a:r>
            <a:r>
              <a:rPr lang="en-US" sz="2400" dirty="0" err="1"/>
              <a:t>weighted_accuracy</a:t>
            </a:r>
            <a:r>
              <a:rPr lang="en-US" sz="2400" dirty="0"/>
              <a:t>: 0.8969</a:t>
            </a:r>
          </a:p>
        </p:txBody>
      </p:sp>
    </p:spTree>
    <p:extLst>
      <p:ext uri="{BB962C8B-B14F-4D97-AF65-F5344CB8AC3E}">
        <p14:creationId xmlns:p14="http://schemas.microsoft.com/office/powerpoint/2010/main" val="360008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AD85A8A-551C-AC42-7C9F-C8E6CF8C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6" y="1516281"/>
            <a:ext cx="11081047" cy="47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871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90B21FE-BF6D-4EC3-DF65-2E9509A8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5" y="1388217"/>
            <a:ext cx="11909989" cy="530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FA814E51-0E54-760A-E36E-F9A4C59B2B97}"/>
              </a:ext>
            </a:extLst>
          </p:cNvPr>
          <p:cNvSpPr/>
          <p:nvPr/>
        </p:nvSpPr>
        <p:spPr>
          <a:xfrm>
            <a:off x="9101271" y="4623275"/>
            <a:ext cx="598205" cy="54693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054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FD32412-6E37-90FF-556A-25FCB9A1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14" y="277738"/>
            <a:ext cx="4774640" cy="63025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C508EC-0ECB-A503-86AA-A8CFC4E100B1}"/>
              </a:ext>
            </a:extLst>
          </p:cNvPr>
          <p:cNvSpPr txBox="1"/>
          <p:nvPr/>
        </p:nvSpPr>
        <p:spPr>
          <a:xfrm>
            <a:off x="838200" y="2133750"/>
            <a:ext cx="565282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Still a lot of misclassification to </a:t>
            </a:r>
            <a:r>
              <a:rPr lang="en-US" sz="2000" dirty="0" err="1"/>
              <a:t>Autorun.K</a:t>
            </a:r>
            <a:r>
              <a:rPr lang="en-US" sz="2000" dirty="0"/>
              <a:t> on the </a:t>
            </a:r>
            <a:r>
              <a:rPr lang="en-US" sz="2000" dirty="0" err="1"/>
              <a:t>Yuner.A</a:t>
            </a:r>
            <a:r>
              <a:rPr lang="en-US" sz="2000" dirty="0"/>
              <a:t>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Lower misclassification between malware variants: </a:t>
            </a:r>
            <a:r>
              <a:rPr lang="en-US" sz="2000" dirty="0" err="1"/>
              <a:t>Swizzor.gen!E</a:t>
            </a:r>
            <a:r>
              <a:rPr lang="en-US" sz="2000" dirty="0"/>
              <a:t> and </a:t>
            </a:r>
            <a:r>
              <a:rPr lang="en-US" sz="2000" dirty="0" err="1"/>
              <a:t>Swizzor.gen!I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samples are classified almost correctly although the different variants of each family.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Generally, same performance as the previous training. </a:t>
            </a:r>
          </a:p>
        </p:txBody>
      </p:sp>
    </p:spTree>
    <p:extLst>
      <p:ext uri="{BB962C8B-B14F-4D97-AF65-F5344CB8AC3E}">
        <p14:creationId xmlns:p14="http://schemas.microsoft.com/office/powerpoint/2010/main" val="640157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80" y="105870"/>
            <a:ext cx="10515600" cy="1325563"/>
          </a:xfrm>
        </p:spPr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E5F71-FCF1-7154-4092-9A72C18E8811}"/>
              </a:ext>
            </a:extLst>
          </p:cNvPr>
          <p:cNvSpPr txBox="1"/>
          <p:nvPr/>
        </p:nvSpPr>
        <p:spPr>
          <a:xfrm>
            <a:off x="513093" y="1226464"/>
            <a:ext cx="110408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Open source dataset: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i="1" dirty="0">
                <a:hlinkClick r:id="rId2"/>
              </a:rPr>
              <a:t>https://github.com/iosifache/DikeDataset/tree/main</a:t>
            </a:r>
            <a:endParaRPr lang="it-IT" sz="2400" i="1" dirty="0"/>
          </a:p>
          <a:p>
            <a:pPr lvl="1"/>
            <a:endParaRPr lang="it-IT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The </a:t>
            </a:r>
            <a:r>
              <a:rPr lang="it-IT" sz="2400" dirty="0" err="1"/>
              <a:t>DikeDataset</a:t>
            </a:r>
            <a:r>
              <a:rPr lang="it-IT" sz="2400" dirty="0"/>
              <a:t> i</a:t>
            </a:r>
            <a:r>
              <a:rPr lang="en-US" sz="2400" dirty="0"/>
              <a:t>s a labeled dataset containing benign and malicious PE and OLE files. It includes another dataset for PE files: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[Malware Detection PE-Based Analysis Using Deep Learning Algorithm Dataset]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9" name="Picture 5" descr="Plot with the distribution of samples">
            <a:extLst>
              <a:ext uri="{FF2B5EF4-FFF2-40B4-BE49-F238E27FC236}">
                <a16:creationId xmlns:a16="http://schemas.microsoft.com/office/drawing/2014/main" id="{47F97725-50B9-8322-2345-EDD0B51B6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10478" r="9615"/>
          <a:stretch/>
        </p:blipFill>
        <p:spPr bwMode="auto">
          <a:xfrm>
            <a:off x="7989618" y="3652156"/>
            <a:ext cx="3843091" cy="30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4B267C-AC51-4CDF-9036-42B0A3999077}"/>
              </a:ext>
            </a:extLst>
          </p:cNvPr>
          <p:cNvSpPr txBox="1"/>
          <p:nvPr/>
        </p:nvSpPr>
        <p:spPr>
          <a:xfrm>
            <a:off x="513093" y="4224467"/>
            <a:ext cx="73151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Benign executable files are taken from installed folders of applications of legitimate software from different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VirusTotal</a:t>
            </a:r>
            <a:r>
              <a:rPr lang="en-US" sz="2000" dirty="0"/>
              <a:t> was used to ensure that each file belongs to the benign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PE files (.exe) from the benign class were extracted from the dataset (982 samples).</a:t>
            </a:r>
          </a:p>
          <a:p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C873A6E-8A1E-A337-917B-7E585B20DCB4}"/>
              </a:ext>
            </a:extLst>
          </p:cNvPr>
          <p:cNvCxnSpPr/>
          <p:nvPr/>
        </p:nvCxnSpPr>
        <p:spPr>
          <a:xfrm flipH="1">
            <a:off x="3725790" y="3531549"/>
            <a:ext cx="350377" cy="51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6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80" y="105870"/>
            <a:ext cx="10515600" cy="1325563"/>
          </a:xfrm>
        </p:spPr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E5F71-FCF1-7154-4092-9A72C18E8811}"/>
              </a:ext>
            </a:extLst>
          </p:cNvPr>
          <p:cNvSpPr txBox="1"/>
          <p:nvPr/>
        </p:nvSpPr>
        <p:spPr>
          <a:xfrm>
            <a:off x="310669" y="1619569"/>
            <a:ext cx="1104082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benign subset is composed by very diverse executable files, this will help the generalization of the model.</a:t>
            </a:r>
          </a:p>
          <a:p>
            <a:pPr lvl="1"/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File examples for the benign data:</a:t>
            </a:r>
          </a:p>
          <a:p>
            <a:pPr lvl="1"/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ApacheMonitor.exe, tomcat7.exe, vmware.exe, xampp_start.exe </a:t>
            </a:r>
            <a:r>
              <a:rPr lang="en-US" sz="2400" dirty="0" err="1"/>
              <a:t>ecc</a:t>
            </a:r>
            <a:r>
              <a:rPr lang="en-US" sz="2400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Matlab</a:t>
            </a:r>
            <a:r>
              <a:rPr lang="en-US" sz="2400" dirty="0"/>
              <a:t>, Octave executables.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Microsoft tools: svchost.exe, dos2unix.exe </a:t>
            </a:r>
            <a:r>
              <a:rPr lang="en-US" sz="2400" dirty="0" err="1"/>
              <a:t>ecc</a:t>
            </a:r>
            <a:r>
              <a:rPr lang="en-US" sz="2400" dirty="0"/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File packers: 7zip.exe, WinRar.exe.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 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900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11EB7-51D8-1699-61EF-2FE63E4C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1EB075-D879-DDDC-2130-FEBFC8B7E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157"/>
            <a:ext cx="10228604" cy="1114127"/>
          </a:xfrm>
        </p:spPr>
        <p:txBody>
          <a:bodyPr/>
          <a:lstStyle/>
          <a:p>
            <a:r>
              <a:rPr lang="it-IT" sz="2400" dirty="0" err="1"/>
              <a:t>Each</a:t>
            </a:r>
            <a:r>
              <a:rPr lang="it-IT" sz="2400" dirty="0"/>
              <a:t> PE </a:t>
            </a:r>
            <a:r>
              <a:rPr lang="it-IT" sz="2400" dirty="0" err="1"/>
              <a:t>executable</a:t>
            </a:r>
            <a:r>
              <a:rPr lang="it-IT" sz="2400" dirty="0"/>
              <a:t> can be </a:t>
            </a:r>
            <a:r>
              <a:rPr lang="it-IT" sz="2400" dirty="0" err="1"/>
              <a:t>represented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 one-</a:t>
            </a:r>
            <a:r>
              <a:rPr lang="it-IT" sz="2400" dirty="0" err="1"/>
              <a:t>dimensional</a:t>
            </a:r>
            <a:r>
              <a:rPr lang="it-IT" sz="2400" dirty="0"/>
              <a:t> array of bytes, so with </a:t>
            </a:r>
            <a:r>
              <a:rPr lang="it-IT" sz="2400" dirty="0" err="1"/>
              <a:t>decimal</a:t>
            </a:r>
            <a:r>
              <a:rPr lang="it-IT" sz="2400" dirty="0"/>
              <a:t> </a:t>
            </a:r>
            <a:r>
              <a:rPr lang="it-IT" sz="2400" dirty="0" err="1"/>
              <a:t>value</a:t>
            </a:r>
            <a:r>
              <a:rPr lang="it-IT" sz="2400" dirty="0"/>
              <a:t> in the range [0,255].  </a:t>
            </a:r>
            <a:r>
              <a:rPr lang="it-IT" sz="2400" dirty="0" err="1"/>
              <a:t>Then</a:t>
            </a:r>
            <a:r>
              <a:rPr lang="it-IT" sz="2400" dirty="0"/>
              <a:t>, the array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reshaped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an image.</a:t>
            </a:r>
          </a:p>
          <a:p>
            <a:endParaRPr lang="it-IT" dirty="0"/>
          </a:p>
          <a:p>
            <a:endParaRPr lang="it-IT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FD4F0B1-A650-4BD9-8FA5-1340C59DC8B4}"/>
              </a:ext>
            </a:extLst>
          </p:cNvPr>
          <p:cNvCxnSpPr/>
          <p:nvPr/>
        </p:nvCxnSpPr>
        <p:spPr>
          <a:xfrm>
            <a:off x="1901796" y="4312285"/>
            <a:ext cx="1187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83CA3D4F-CBEB-4346-2BFC-D34484E74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768"/>
          <a:stretch/>
        </p:blipFill>
        <p:spPr>
          <a:xfrm>
            <a:off x="627762" y="2939753"/>
            <a:ext cx="1212612" cy="278069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5EDC34B-5FDB-D47B-D887-EFF258B6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61" y="3101707"/>
            <a:ext cx="4143289" cy="2421155"/>
          </a:xfrm>
          <a:prstGeom prst="rect">
            <a:avLst/>
          </a:prstGeom>
        </p:spPr>
      </p:pic>
      <p:pic>
        <p:nvPicPr>
          <p:cNvPr id="17" name="Immagine 16" descr="Immagine che contiene bianco e nero, Fotografia monocromatica, monocromatico, nero&#10;&#10;Descrizione generata automaticamente">
            <a:extLst>
              <a:ext uri="{FF2B5EF4-FFF2-40B4-BE49-F238E27FC236}">
                <a16:creationId xmlns:a16="http://schemas.microsoft.com/office/drawing/2014/main" id="{C39C6B07-6B87-D36C-9E51-1D33ABB62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38" y="3696689"/>
            <a:ext cx="2438400" cy="1266825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912839C-4EBF-B876-159D-E2DA34DA8362}"/>
              </a:ext>
            </a:extLst>
          </p:cNvPr>
          <p:cNvCxnSpPr/>
          <p:nvPr/>
        </p:nvCxnSpPr>
        <p:spPr>
          <a:xfrm>
            <a:off x="7602550" y="4330102"/>
            <a:ext cx="139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A97A6EB-23F1-98D0-33C3-1AE9FFAC4825}"/>
              </a:ext>
            </a:extLst>
          </p:cNvPr>
          <p:cNvSpPr txBox="1"/>
          <p:nvPr/>
        </p:nvSpPr>
        <p:spPr>
          <a:xfrm>
            <a:off x="1988000" y="4418175"/>
            <a:ext cx="10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To .bytes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84A9C6-09A5-C183-F0D8-F590E1327A99}"/>
              </a:ext>
            </a:extLst>
          </p:cNvPr>
          <p:cNvSpPr txBox="1"/>
          <p:nvPr/>
        </p:nvSpPr>
        <p:spPr>
          <a:xfrm>
            <a:off x="7841067" y="4418175"/>
            <a:ext cx="86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To .png</a:t>
            </a:r>
          </a:p>
        </p:txBody>
      </p:sp>
    </p:spTree>
    <p:extLst>
      <p:ext uri="{BB962C8B-B14F-4D97-AF65-F5344CB8AC3E}">
        <p14:creationId xmlns:p14="http://schemas.microsoft.com/office/powerpoint/2010/main" val="958305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80" y="105870"/>
            <a:ext cx="10515600" cy="1325563"/>
          </a:xfrm>
        </p:spPr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E5F71-FCF1-7154-4092-9A72C18E8811}"/>
              </a:ext>
            </a:extLst>
          </p:cNvPr>
          <p:cNvSpPr txBox="1"/>
          <p:nvPr/>
        </p:nvSpPr>
        <p:spPr>
          <a:xfrm>
            <a:off x="573280" y="1252101"/>
            <a:ext cx="1104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DC2EEC-190E-A8DF-BCD4-19749131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1" y="1706726"/>
            <a:ext cx="11088880" cy="451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E9C92DA-2C2E-CAC8-402F-2B48FE343073}"/>
              </a:ext>
            </a:extLst>
          </p:cNvPr>
          <p:cNvCxnSpPr>
            <a:cxnSpLocks/>
          </p:cNvCxnSpPr>
          <p:nvPr/>
        </p:nvCxnSpPr>
        <p:spPr>
          <a:xfrm>
            <a:off x="7682669" y="1189404"/>
            <a:ext cx="0" cy="517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D92120-36FB-E780-6F74-4D0D6AD74C4A}"/>
              </a:ext>
            </a:extLst>
          </p:cNvPr>
          <p:cNvSpPr txBox="1"/>
          <p:nvPr/>
        </p:nvSpPr>
        <p:spPr>
          <a:xfrm>
            <a:off x="7315200" y="5144234"/>
            <a:ext cx="455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benign samples are visually similar to some classes, except for some special cases.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7325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80" y="105870"/>
            <a:ext cx="10515600" cy="1325563"/>
          </a:xfrm>
        </p:spPr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E5F71-FCF1-7154-4092-9A72C18E8811}"/>
              </a:ext>
            </a:extLst>
          </p:cNvPr>
          <p:cNvSpPr txBox="1"/>
          <p:nvPr/>
        </p:nvSpPr>
        <p:spPr>
          <a:xfrm>
            <a:off x="573280" y="1252101"/>
            <a:ext cx="1104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D92120-36FB-E780-6F74-4D0D6AD74C4A}"/>
              </a:ext>
            </a:extLst>
          </p:cNvPr>
          <p:cNvSpPr txBox="1"/>
          <p:nvPr/>
        </p:nvSpPr>
        <p:spPr>
          <a:xfrm>
            <a:off x="897906" y="1589050"/>
            <a:ext cx="1039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benign samples are visually similar to some classes, except for some special cases where they contain a logo in their resources section.</a:t>
            </a:r>
          </a:p>
        </p:txBody>
      </p:sp>
      <p:pic>
        <p:nvPicPr>
          <p:cNvPr id="7" name="Immagine 6" descr="Immagine che contiene elettronica, testo, compact disk, Dispositivo di archiviazione dati&#10;&#10;Descrizione generata automaticamente">
            <a:extLst>
              <a:ext uri="{FF2B5EF4-FFF2-40B4-BE49-F238E27FC236}">
                <a16:creationId xmlns:a16="http://schemas.microsoft.com/office/drawing/2014/main" id="{EFB220E1-1AF4-41E8-5BF0-A92D82774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189" y="3167773"/>
            <a:ext cx="3600628" cy="2053483"/>
          </a:xfrm>
          <a:prstGeom prst="rect">
            <a:avLst/>
          </a:prstGeom>
        </p:spPr>
      </p:pic>
      <p:pic>
        <p:nvPicPr>
          <p:cNvPr id="11" name="Immagine 10" descr="Immagine che contiene arte, disegno, bianco e nero, monocromatico&#10;&#10;Descrizione generata automaticamente">
            <a:extLst>
              <a:ext uri="{FF2B5EF4-FFF2-40B4-BE49-F238E27FC236}">
                <a16:creationId xmlns:a16="http://schemas.microsoft.com/office/drawing/2014/main" id="{13A48B19-C968-5D34-777F-657D33D4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03" y="2954744"/>
            <a:ext cx="3113283" cy="2651155"/>
          </a:xfrm>
          <a:prstGeom prst="rect">
            <a:avLst/>
          </a:prstGeom>
        </p:spPr>
      </p:pic>
      <p:pic>
        <p:nvPicPr>
          <p:cNvPr id="13" name="Immagine 12" descr="Immagine che contiene bianco e nero, monocromatico, schermata, arte&#10;&#10;Descrizione generata automaticamente">
            <a:extLst>
              <a:ext uri="{FF2B5EF4-FFF2-40B4-BE49-F238E27FC236}">
                <a16:creationId xmlns:a16="http://schemas.microsoft.com/office/drawing/2014/main" id="{F9316839-DE70-6597-A9EB-10EC35797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132" y="2962307"/>
            <a:ext cx="3274768" cy="26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9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80" y="105870"/>
            <a:ext cx="10515600" cy="1325563"/>
          </a:xfrm>
        </p:spPr>
        <p:txBody>
          <a:bodyPr/>
          <a:lstStyle/>
          <a:p>
            <a:r>
              <a:rPr lang="it-IT" dirty="0" err="1"/>
              <a:t>Adding</a:t>
            </a:r>
            <a:r>
              <a:rPr lang="it-IT" dirty="0"/>
              <a:t> a </a:t>
            </a:r>
            <a:r>
              <a:rPr lang="it-IT" dirty="0" err="1"/>
              <a:t>benign</a:t>
            </a:r>
            <a:r>
              <a:rPr lang="it-IT" dirty="0"/>
              <a:t> class to the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E5F71-FCF1-7154-4092-9A72C18E8811}"/>
              </a:ext>
            </a:extLst>
          </p:cNvPr>
          <p:cNvSpPr txBox="1"/>
          <p:nvPr/>
        </p:nvSpPr>
        <p:spPr>
          <a:xfrm>
            <a:off x="1025495" y="1066634"/>
            <a:ext cx="1104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3556B2-F1CA-4F68-2122-CEE23B7A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34" y="1684442"/>
            <a:ext cx="4717909" cy="43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F93B62E-0387-83A3-7A20-934A46D7719B}"/>
              </a:ext>
            </a:extLst>
          </p:cNvPr>
          <p:cNvCxnSpPr>
            <a:cxnSpLocks/>
          </p:cNvCxnSpPr>
          <p:nvPr/>
        </p:nvCxnSpPr>
        <p:spPr>
          <a:xfrm flipV="1">
            <a:off x="2649196" y="5512037"/>
            <a:ext cx="0" cy="5982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0E019B-B17D-3DCE-4EF5-F52F331F4767}"/>
              </a:ext>
            </a:extLst>
          </p:cNvPr>
          <p:cNvSpPr txBox="1"/>
          <p:nvPr/>
        </p:nvSpPr>
        <p:spPr>
          <a:xfrm>
            <a:off x="2618028" y="1409586"/>
            <a:ext cx="20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Class </a:t>
            </a:r>
            <a:r>
              <a:rPr lang="it-IT" dirty="0" err="1"/>
              <a:t>distribution</a:t>
            </a:r>
            <a:r>
              <a:rPr lang="it-IT" dirty="0"/>
              <a:t> %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244607-03CA-CAEA-8CFC-D9E7F6F80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40" y="1493292"/>
            <a:ext cx="4656863" cy="45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7E88BD1-1142-5819-77EB-E767385E41CE}"/>
              </a:ext>
            </a:extLst>
          </p:cNvPr>
          <p:cNvCxnSpPr>
            <a:cxnSpLocks/>
          </p:cNvCxnSpPr>
          <p:nvPr/>
        </p:nvCxnSpPr>
        <p:spPr>
          <a:xfrm flipV="1">
            <a:off x="8057259" y="5512037"/>
            <a:ext cx="0" cy="59820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7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76972A-3518-1EDC-6C3A-6655A65F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ML/DL techniques for Malware Analysis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0C721A-C046-8F8D-D383-E12555C6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58" y="1690688"/>
            <a:ext cx="6425725" cy="4351338"/>
          </a:xfrm>
        </p:spPr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suited</a:t>
            </a:r>
            <a:r>
              <a:rPr lang="it-IT" dirty="0"/>
              <a:t> for processing large </a:t>
            </a:r>
            <a:r>
              <a:rPr lang="it-IT" dirty="0" err="1"/>
              <a:t>volumes</a:t>
            </a:r>
            <a:r>
              <a:rPr lang="it-IT" dirty="0"/>
              <a:t> of data. </a:t>
            </a:r>
          </a:p>
          <a:p>
            <a:r>
              <a:rPr lang="it-IT" dirty="0" err="1"/>
              <a:t>It</a:t>
            </a:r>
            <a:r>
              <a:rPr lang="it-IT" dirty="0"/>
              <a:t> can facilitate the pattern </a:t>
            </a:r>
            <a:r>
              <a:rPr lang="it-IT" dirty="0" err="1"/>
              <a:t>identification</a:t>
            </a:r>
            <a:r>
              <a:rPr lang="it-IT" dirty="0"/>
              <a:t> and the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r>
              <a:rPr lang="it-IT" dirty="0"/>
              <a:t>The ML/DL workflow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objective</a:t>
            </a:r>
            <a:r>
              <a:rPr lang="it-IT" dirty="0"/>
              <a:t> of training a model to solve a task, in </a:t>
            </a:r>
            <a:r>
              <a:rPr lang="it-IT" dirty="0" err="1"/>
              <a:t>this</a:t>
            </a:r>
            <a:r>
              <a:rPr lang="it-IT" dirty="0"/>
              <a:t> case malware </a:t>
            </a:r>
            <a:r>
              <a:rPr lang="it-IT" dirty="0" err="1"/>
              <a:t>detection</a:t>
            </a:r>
            <a:r>
              <a:rPr lang="it-IT" dirty="0"/>
              <a:t>/</a:t>
            </a:r>
            <a:r>
              <a:rPr lang="it-IT" dirty="0" err="1"/>
              <a:t>classification</a:t>
            </a:r>
            <a:r>
              <a:rPr lang="it-IT" dirty="0"/>
              <a:t>.</a:t>
            </a:r>
          </a:p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preprocessing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features from the </a:t>
            </a:r>
            <a:r>
              <a:rPr lang="it-IT" dirty="0" err="1"/>
              <a:t>executables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7FC8592-32C2-23F1-438E-924A0845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3925" y="1841723"/>
            <a:ext cx="4233417" cy="35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97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combined</a:t>
            </a:r>
            <a:r>
              <a:rPr lang="it-IT" dirty="0"/>
              <a:t> dataset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5120B1-03D1-C4FF-5EEB-667DFABA83C1}"/>
              </a:ext>
            </a:extLst>
          </p:cNvPr>
          <p:cNvSpPr txBox="1"/>
          <p:nvPr/>
        </p:nvSpPr>
        <p:spPr>
          <a:xfrm>
            <a:off x="1168620" y="1514173"/>
            <a:ext cx="98547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on 10 </a:t>
            </a:r>
            <a:r>
              <a:rPr lang="it-IT" sz="2400" dirty="0" err="1"/>
              <a:t>epochs</a:t>
            </a:r>
            <a:r>
              <a:rPr lang="it-IT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</a:t>
            </a:r>
            <a:r>
              <a:rPr lang="it-IT" sz="2400" dirty="0" err="1"/>
              <a:t>validation</a:t>
            </a:r>
            <a:r>
              <a:rPr lang="it-IT" sz="2400" dirty="0"/>
              <a:t>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class weights to balance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evaluate</a:t>
            </a:r>
            <a:r>
              <a:rPr lang="it-IT" sz="2400" dirty="0"/>
              <a:t> the </a:t>
            </a:r>
            <a:r>
              <a:rPr lang="it-IT" sz="2400" dirty="0" err="1"/>
              <a:t>quality</a:t>
            </a:r>
            <a:r>
              <a:rPr lang="it-IT" sz="2400" dirty="0"/>
              <a:t> of training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are </a:t>
            </a:r>
            <a:r>
              <a:rPr lang="it-IT" sz="2400" dirty="0" err="1"/>
              <a:t>plotted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</a:t>
            </a:r>
            <a:r>
              <a:rPr lang="it-IT" sz="2400" dirty="0" err="1"/>
              <a:t>loss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accuracy;ù</a:t>
            </a: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Average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on the </a:t>
            </a:r>
            <a:r>
              <a:rPr lang="it-IT" sz="2400" dirty="0" err="1"/>
              <a:t>validation</a:t>
            </a:r>
            <a:r>
              <a:rPr lang="it-IT" sz="2400" dirty="0"/>
              <a:t> set (2054 samples):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 loss: 0.1689 – </a:t>
            </a:r>
            <a:r>
              <a:rPr lang="en-US" sz="2400" dirty="0" err="1"/>
              <a:t>val_accuracy</a:t>
            </a:r>
            <a:r>
              <a:rPr lang="en-US" sz="2400" dirty="0"/>
              <a:t>: 0.9547 – </a:t>
            </a:r>
            <a:r>
              <a:rPr lang="en-US" sz="2400" dirty="0" err="1"/>
              <a:t>val_weighted_accuracy</a:t>
            </a:r>
            <a:r>
              <a:rPr lang="en-US" sz="2400" dirty="0"/>
              <a:t>: 0.9547</a:t>
            </a:r>
          </a:p>
        </p:txBody>
      </p:sp>
    </p:spTree>
    <p:extLst>
      <p:ext uri="{BB962C8B-B14F-4D97-AF65-F5344CB8AC3E}">
        <p14:creationId xmlns:p14="http://schemas.microsoft.com/office/powerpoint/2010/main" val="3516439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combined</a:t>
            </a:r>
            <a:r>
              <a:rPr lang="it-IT" dirty="0"/>
              <a:t> dataset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71291-E71C-BA6F-6AE4-405F7559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3" y="1587303"/>
            <a:ext cx="10662303" cy="45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71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validation</a:t>
            </a:r>
            <a:r>
              <a:rPr lang="it-IT" dirty="0"/>
              <a:t> set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B8C541-CC64-6E09-E794-3281213C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2" y="1443687"/>
            <a:ext cx="11653615" cy="519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EE290DBF-357F-42D7-F6ED-54B4CE747787}"/>
              </a:ext>
            </a:extLst>
          </p:cNvPr>
          <p:cNvSpPr/>
          <p:nvPr/>
        </p:nvSpPr>
        <p:spPr>
          <a:xfrm>
            <a:off x="3717421" y="2324456"/>
            <a:ext cx="358923" cy="341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B7D2408-670C-5CBF-F95B-6122E4E81BE5}"/>
              </a:ext>
            </a:extLst>
          </p:cNvPr>
          <p:cNvSpPr/>
          <p:nvPr/>
        </p:nvSpPr>
        <p:spPr>
          <a:xfrm>
            <a:off x="10441537" y="5243397"/>
            <a:ext cx="358923" cy="341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CCF6287-8E7C-DE00-978A-824B190FCE70}"/>
              </a:ext>
            </a:extLst>
          </p:cNvPr>
          <p:cNvCxnSpPr/>
          <p:nvPr/>
        </p:nvCxnSpPr>
        <p:spPr>
          <a:xfrm flipV="1">
            <a:off x="3230310" y="6084606"/>
            <a:ext cx="230737" cy="273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D4732548-0F81-A01D-28E5-7BA06CBA21C2}"/>
              </a:ext>
            </a:extLst>
          </p:cNvPr>
          <p:cNvSpPr/>
          <p:nvPr/>
        </p:nvSpPr>
        <p:spPr>
          <a:xfrm>
            <a:off x="10441537" y="2153540"/>
            <a:ext cx="358923" cy="341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03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2C385A-5D6A-DBA8-7D62-8101CC5FB99F}"/>
              </a:ext>
            </a:extLst>
          </p:cNvPr>
          <p:cNvSpPr txBox="1"/>
          <p:nvPr/>
        </p:nvSpPr>
        <p:spPr>
          <a:xfrm>
            <a:off x="851115" y="1759054"/>
            <a:ext cx="565282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the </a:t>
            </a:r>
            <a:r>
              <a:rPr lang="en-US" sz="2400" dirty="0" err="1"/>
              <a:t>malimg</a:t>
            </a:r>
            <a:r>
              <a:rPr lang="en-US" sz="2400" dirty="0"/>
              <a:t> dataset, same misclassifications as the previous model: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lot of misclassification to </a:t>
            </a:r>
            <a:r>
              <a:rPr lang="en-US" sz="2400" dirty="0" err="1"/>
              <a:t>Yuner.A</a:t>
            </a:r>
            <a:r>
              <a:rPr lang="en-US" sz="2400" dirty="0"/>
              <a:t>  from the </a:t>
            </a:r>
            <a:r>
              <a:rPr lang="en-US" sz="2400" dirty="0" err="1"/>
              <a:t>Autorun.K</a:t>
            </a:r>
            <a:r>
              <a:rPr lang="en-US" sz="2400" dirty="0"/>
              <a:t> samples.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Swizzor.gen!E</a:t>
            </a:r>
            <a:r>
              <a:rPr lang="en-US" sz="2400" dirty="0"/>
              <a:t> and </a:t>
            </a:r>
            <a:r>
              <a:rPr lang="en-US" sz="2400" dirty="0" err="1"/>
              <a:t>Swizzor.gen!I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model performed better on the classes by using a higher image resolution: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from (64,64) to (256,256).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35C0050-34D5-7C14-F220-E5831299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70" y="433491"/>
            <a:ext cx="4478024" cy="619142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41A4577-6100-74B3-B8CF-0126E055A22D}"/>
              </a:ext>
            </a:extLst>
          </p:cNvPr>
          <p:cNvCxnSpPr/>
          <p:nvPr/>
        </p:nvCxnSpPr>
        <p:spPr>
          <a:xfrm flipH="1">
            <a:off x="11359074" y="1956988"/>
            <a:ext cx="452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olo 1">
            <a:extLst>
              <a:ext uri="{FF2B5EF4-FFF2-40B4-BE49-F238E27FC236}">
                <a16:creationId xmlns:a16="http://schemas.microsoft.com/office/drawing/2014/main" id="{4BD465C8-8B08-762D-0D64-A703BC565237}"/>
              </a:ext>
            </a:extLst>
          </p:cNvPr>
          <p:cNvSpPr txBox="1">
            <a:spLocks/>
          </p:cNvSpPr>
          <p:nvPr/>
        </p:nvSpPr>
        <p:spPr>
          <a:xfrm>
            <a:off x="163083" y="433491"/>
            <a:ext cx="86476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/>
              <a:t>Evaluation </a:t>
            </a:r>
            <a:r>
              <a:rPr lang="it-IT" sz="4000" dirty="0" err="1"/>
              <a:t>phase</a:t>
            </a:r>
            <a:r>
              <a:rPr lang="it-IT" sz="4000" dirty="0"/>
              <a:t> on </a:t>
            </a:r>
            <a:r>
              <a:rPr lang="it-IT" sz="4000" dirty="0" err="1"/>
              <a:t>validation</a:t>
            </a:r>
            <a:r>
              <a:rPr lang="it-IT" sz="4000" dirty="0"/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3620739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Effects</a:t>
            </a:r>
            <a:r>
              <a:rPr lang="it-IT" dirty="0"/>
              <a:t> of target image size on training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85EE3-1031-33E2-0B90-8BD33F93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3" y="1514042"/>
            <a:ext cx="11149413" cy="474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24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combined</a:t>
            </a:r>
            <a:r>
              <a:rPr lang="it-IT" dirty="0"/>
              <a:t> dataset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5120B1-03D1-C4FF-5EEB-667DFABA83C1}"/>
              </a:ext>
            </a:extLst>
          </p:cNvPr>
          <p:cNvSpPr txBox="1"/>
          <p:nvPr/>
        </p:nvSpPr>
        <p:spPr>
          <a:xfrm>
            <a:off x="1168620" y="1514173"/>
            <a:ext cx="9854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on 10 </a:t>
            </a:r>
            <a:r>
              <a:rPr lang="it-IT" sz="2400" dirty="0" err="1"/>
              <a:t>epochs</a:t>
            </a:r>
            <a:r>
              <a:rPr lang="it-IT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Using the class weights to balance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To </a:t>
            </a:r>
            <a:r>
              <a:rPr lang="it-IT" sz="2400" dirty="0" err="1"/>
              <a:t>evaluate</a:t>
            </a:r>
            <a:r>
              <a:rPr lang="it-IT" sz="2400" dirty="0"/>
              <a:t> the </a:t>
            </a:r>
            <a:r>
              <a:rPr lang="it-IT" sz="2400" dirty="0" err="1"/>
              <a:t>quality</a:t>
            </a:r>
            <a:r>
              <a:rPr lang="it-IT" sz="2400" dirty="0"/>
              <a:t> of training </a:t>
            </a:r>
            <a:r>
              <a:rPr lang="it-IT" sz="2400" dirty="0" err="1"/>
              <a:t>different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are </a:t>
            </a:r>
            <a:r>
              <a:rPr lang="it-IT" sz="2400" dirty="0" err="1"/>
              <a:t>plotted</a:t>
            </a:r>
            <a:r>
              <a:rPr lang="it-IT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Training </a:t>
            </a:r>
            <a:r>
              <a:rPr lang="it-IT" sz="2400" dirty="0" err="1"/>
              <a:t>loss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 and </a:t>
            </a:r>
            <a:r>
              <a:rPr lang="it-IT" sz="2400" dirty="0" err="1"/>
              <a:t>validation</a:t>
            </a:r>
            <a:r>
              <a:rPr lang="it-IT" sz="2400" dirty="0"/>
              <a:t> </a:t>
            </a:r>
            <a:r>
              <a:rPr lang="it-IT" sz="2400" dirty="0" err="1"/>
              <a:t>weighted</a:t>
            </a:r>
            <a:r>
              <a:rPr lang="it-IT" sz="2400" dirty="0"/>
              <a:t> </a:t>
            </a:r>
            <a:r>
              <a:rPr lang="it-IT" sz="2400" dirty="0" err="1"/>
              <a:t>accuracy</a:t>
            </a:r>
            <a:r>
              <a:rPr lang="it-IT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Average</a:t>
            </a:r>
            <a:r>
              <a:rPr lang="it-IT" sz="2400" dirty="0"/>
              <a:t> </a:t>
            </a:r>
            <a:r>
              <a:rPr lang="it-IT" sz="2400" dirty="0" err="1"/>
              <a:t>metrics</a:t>
            </a:r>
            <a:r>
              <a:rPr lang="it-IT" sz="2400" dirty="0"/>
              <a:t> </a:t>
            </a:r>
            <a:r>
              <a:rPr lang="it-IT" sz="2400" dirty="0" err="1"/>
              <a:t>obtained</a:t>
            </a:r>
            <a:r>
              <a:rPr lang="it-IT" sz="2400" dirty="0"/>
              <a:t> on the test set (2053 samples):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 loss: 0.3082 – accuracy: 0.8919 – </a:t>
            </a:r>
            <a:r>
              <a:rPr lang="en-US" sz="2400" dirty="0" err="1"/>
              <a:t>weighted_accuracy</a:t>
            </a:r>
            <a:r>
              <a:rPr lang="en-US" sz="2400" dirty="0"/>
              <a:t>: 0.8773</a:t>
            </a:r>
          </a:p>
        </p:txBody>
      </p:sp>
    </p:spTree>
    <p:extLst>
      <p:ext uri="{BB962C8B-B14F-4D97-AF65-F5344CB8AC3E}">
        <p14:creationId xmlns:p14="http://schemas.microsoft.com/office/powerpoint/2010/main" val="1797217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Retraining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on </a:t>
            </a:r>
            <a:r>
              <a:rPr lang="it-IT" dirty="0" err="1"/>
              <a:t>combined</a:t>
            </a:r>
            <a:r>
              <a:rPr lang="it-IT" dirty="0"/>
              <a:t> dataset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0C8432-146D-BF1E-F992-C2B40CAD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23" y="1507432"/>
            <a:ext cx="11046754" cy="47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70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Evaluation </a:t>
            </a:r>
            <a:r>
              <a:rPr lang="it-IT" dirty="0" err="1"/>
              <a:t>phase</a:t>
            </a:r>
            <a:r>
              <a:rPr lang="it-IT" dirty="0"/>
              <a:t> on test set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477AEF-A7FC-7DEA-9ECC-FEC428E7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53" y="1439492"/>
            <a:ext cx="11494094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DA1AABCC-3F3E-7A2D-2E17-08D24B699079}"/>
              </a:ext>
            </a:extLst>
          </p:cNvPr>
          <p:cNvSpPr/>
          <p:nvPr/>
        </p:nvSpPr>
        <p:spPr>
          <a:xfrm>
            <a:off x="3768695" y="2341548"/>
            <a:ext cx="341832" cy="24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108F0F6-3E3C-C8E8-98A9-1B100314E37A}"/>
              </a:ext>
            </a:extLst>
          </p:cNvPr>
          <p:cNvSpPr/>
          <p:nvPr/>
        </p:nvSpPr>
        <p:spPr>
          <a:xfrm>
            <a:off x="3426863" y="5220531"/>
            <a:ext cx="341832" cy="24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818C8C27-1C75-ED24-8FA7-BDC22632B7B7}"/>
              </a:ext>
            </a:extLst>
          </p:cNvPr>
          <p:cNvSpPr/>
          <p:nvPr/>
        </p:nvSpPr>
        <p:spPr>
          <a:xfrm>
            <a:off x="10390262" y="5244744"/>
            <a:ext cx="341832" cy="24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93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68" y="362854"/>
            <a:ext cx="10515600" cy="1325563"/>
          </a:xfrm>
        </p:spPr>
        <p:txBody>
          <a:bodyPr/>
          <a:lstStyle/>
          <a:p>
            <a:r>
              <a:rPr lang="it-IT" dirty="0"/>
              <a:t>Evaluation </a:t>
            </a:r>
            <a:r>
              <a:rPr lang="it-IT" dirty="0" err="1"/>
              <a:t>phase</a:t>
            </a:r>
            <a:r>
              <a:rPr lang="it-IT" dirty="0"/>
              <a:t> on test 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A0435B-2740-A6DA-097B-A3A5A086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13" y="448312"/>
            <a:ext cx="4407311" cy="615331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81C329-CFF3-152D-B718-46355DF37088}"/>
              </a:ext>
            </a:extLst>
          </p:cNvPr>
          <p:cNvSpPr txBox="1"/>
          <p:nvPr/>
        </p:nvSpPr>
        <p:spPr>
          <a:xfrm>
            <a:off x="863837" y="1975196"/>
            <a:ext cx="565282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similar performance to the previous training, except for </a:t>
            </a:r>
            <a:r>
              <a:rPr lang="en-US" sz="2400" dirty="0" err="1"/>
              <a:t>Yuner.A</a:t>
            </a:r>
            <a:r>
              <a:rPr lang="en-US" sz="2400" dirty="0"/>
              <a:t> and </a:t>
            </a:r>
            <a:r>
              <a:rPr lang="en-US" sz="2400" dirty="0" err="1"/>
              <a:t>Autorun.K</a:t>
            </a:r>
            <a:r>
              <a:rPr lang="en-US" sz="2400" dirty="0"/>
              <a:t> samples.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Slightly lower performances on the benign samples than the previous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Despite the presence of a benign class, other malicious classes performed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54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68" y="228777"/>
            <a:ext cx="10515600" cy="1325563"/>
          </a:xfrm>
        </p:spPr>
        <p:txBody>
          <a:bodyPr/>
          <a:lstStyle/>
          <a:p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from the Test set</a:t>
            </a:r>
          </a:p>
        </p:txBody>
      </p:sp>
      <p:pic>
        <p:nvPicPr>
          <p:cNvPr id="4" name="Immagine 3" descr="Immagine che contiene bianco e nero, monocromatico, Fotografia monocromatica, aria aperta&#10;&#10;Descrizione generata automaticamente">
            <a:extLst>
              <a:ext uri="{FF2B5EF4-FFF2-40B4-BE49-F238E27FC236}">
                <a16:creationId xmlns:a16="http://schemas.microsoft.com/office/drawing/2014/main" id="{D842D06E-FE39-E821-4E89-C5BEBC43F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67" y="1626624"/>
            <a:ext cx="3668581" cy="132556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40DE93-E8C8-B978-346F-AD8DDF293A3A}"/>
              </a:ext>
            </a:extLst>
          </p:cNvPr>
          <p:cNvSpPr txBox="1"/>
          <p:nvPr/>
        </p:nvSpPr>
        <p:spPr>
          <a:xfrm>
            <a:off x="7290273" y="1756096"/>
            <a:ext cx="438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Benign</a:t>
            </a:r>
            <a:r>
              <a:rPr lang="it-IT" dirty="0"/>
              <a:t> 	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Benign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1.0</a:t>
            </a:r>
          </a:p>
        </p:txBody>
      </p:sp>
      <p:pic>
        <p:nvPicPr>
          <p:cNvPr id="9" name="Immagine 8" descr="Immagine che contiene bianco e nero, Fotografia monocromatica, monocromatico, nero&#10;&#10;Descrizione generata automaticamente">
            <a:extLst>
              <a:ext uri="{FF2B5EF4-FFF2-40B4-BE49-F238E27FC236}">
                <a16:creationId xmlns:a16="http://schemas.microsoft.com/office/drawing/2014/main" id="{8218A046-36F5-EF90-8238-C5158ABAE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67" y="3264853"/>
            <a:ext cx="3668580" cy="12664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10AB1C-55A3-1DBC-781F-4334C6D70B97}"/>
              </a:ext>
            </a:extLst>
          </p:cNvPr>
          <p:cNvSpPr txBox="1"/>
          <p:nvPr/>
        </p:nvSpPr>
        <p:spPr>
          <a:xfrm>
            <a:off x="7290273" y="3329048"/>
            <a:ext cx="510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Benign</a:t>
            </a:r>
            <a:r>
              <a:rPr lang="it-IT" dirty="0"/>
              <a:t> 	</a:t>
            </a:r>
          </a:p>
          <a:p>
            <a:r>
              <a:rPr lang="it-IT" dirty="0" err="1"/>
              <a:t>Predicted</a:t>
            </a:r>
            <a:r>
              <a:rPr lang="it-IT" dirty="0"/>
              <a:t> class: VB.AT</a:t>
            </a:r>
          </a:p>
          <a:p>
            <a:r>
              <a:rPr lang="it-IT" dirty="0" err="1"/>
              <a:t>Probability</a:t>
            </a:r>
            <a:r>
              <a:rPr lang="it-IT" dirty="0"/>
              <a:t>: 0.88</a:t>
            </a:r>
          </a:p>
        </p:txBody>
      </p:sp>
      <p:pic>
        <p:nvPicPr>
          <p:cNvPr id="12" name="Immagine 11" descr="Immagine che contiene bianco e nero, monocromatico, Fotografia monocromatica, modello&#10;&#10;Descrizione generata automaticamente">
            <a:extLst>
              <a:ext uri="{FF2B5EF4-FFF2-40B4-BE49-F238E27FC236}">
                <a16:creationId xmlns:a16="http://schemas.microsoft.com/office/drawing/2014/main" id="{F5009615-9AA1-0CC4-DD0F-D98D09F24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76" y="4953757"/>
            <a:ext cx="3310962" cy="155848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EA04B38-C9D3-5CC1-04D7-F7B4173683E3}"/>
              </a:ext>
            </a:extLst>
          </p:cNvPr>
          <p:cNvSpPr txBox="1"/>
          <p:nvPr/>
        </p:nvSpPr>
        <p:spPr>
          <a:xfrm>
            <a:off x="7290272" y="5086666"/>
            <a:ext cx="5103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Benign</a:t>
            </a:r>
            <a:r>
              <a:rPr lang="it-IT" dirty="0"/>
              <a:t> 	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Fakerean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0.90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1D922D9-3B89-0B4A-F027-6F160ECC5933}"/>
              </a:ext>
            </a:extLst>
          </p:cNvPr>
          <p:cNvCxnSpPr/>
          <p:nvPr/>
        </p:nvCxnSpPr>
        <p:spPr>
          <a:xfrm>
            <a:off x="5512038" y="2221039"/>
            <a:ext cx="147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F77A574-6C6D-82B2-E41B-C1BE363771DA}"/>
              </a:ext>
            </a:extLst>
          </p:cNvPr>
          <p:cNvCxnSpPr/>
          <p:nvPr/>
        </p:nvCxnSpPr>
        <p:spPr>
          <a:xfrm>
            <a:off x="5512038" y="3790713"/>
            <a:ext cx="147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1526C32-D5C6-69EB-FACA-7424B45CDF3A}"/>
              </a:ext>
            </a:extLst>
          </p:cNvPr>
          <p:cNvCxnSpPr/>
          <p:nvPr/>
        </p:nvCxnSpPr>
        <p:spPr>
          <a:xfrm>
            <a:off x="5512038" y="5548331"/>
            <a:ext cx="147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96A7D-4183-751C-DFFA-D8056F2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Malware </a:t>
            </a:r>
            <a:r>
              <a:rPr lang="it-IT" dirty="0" err="1"/>
              <a:t>classification</a:t>
            </a:r>
            <a:r>
              <a:rPr lang="it-IT" dirty="0"/>
              <a:t> and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D94A15-4592-4C00-8053-AAD3FE34B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Malware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assigning</a:t>
            </a:r>
            <a:r>
              <a:rPr lang="it-IT" dirty="0"/>
              <a:t> a malware sample to a </a:t>
            </a:r>
            <a:r>
              <a:rPr lang="it-IT" dirty="0" err="1"/>
              <a:t>specific</a:t>
            </a:r>
            <a:r>
              <a:rPr lang="it-IT" dirty="0"/>
              <a:t> malware family. </a:t>
            </a:r>
          </a:p>
          <a:p>
            <a:pPr lvl="1"/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case, the model outputs the </a:t>
            </a:r>
            <a:r>
              <a:rPr lang="it-IT" dirty="0" err="1"/>
              <a:t>probability</a:t>
            </a:r>
            <a:r>
              <a:rPr lang="it-IT" dirty="0"/>
              <a:t> of </a:t>
            </a:r>
            <a:r>
              <a:rPr lang="it-IT" dirty="0" err="1"/>
              <a:t>belonging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malware class 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executable</a:t>
            </a:r>
            <a:r>
              <a:rPr lang="it-IT" dirty="0"/>
              <a:t>.</a:t>
            </a:r>
          </a:p>
          <a:p>
            <a:r>
              <a:rPr lang="it-IT" dirty="0"/>
              <a:t>Malware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estabilishing</a:t>
            </a:r>
            <a:r>
              <a:rPr lang="it-IT" dirty="0"/>
              <a:t> the </a:t>
            </a:r>
            <a:r>
              <a:rPr lang="it-IT" dirty="0" err="1"/>
              <a:t>maliciousness</a:t>
            </a:r>
            <a:r>
              <a:rPr lang="it-IT" dirty="0"/>
              <a:t> of an </a:t>
            </a:r>
            <a:r>
              <a:rPr lang="it-IT" dirty="0" err="1"/>
              <a:t>executable</a:t>
            </a:r>
            <a:r>
              <a:rPr lang="it-IT" dirty="0"/>
              <a:t>. 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detection</a:t>
            </a:r>
            <a:r>
              <a:rPr lang="it-IT" dirty="0"/>
              <a:t> model outputs a single </a:t>
            </a:r>
            <a:r>
              <a:rPr lang="it-IT" dirty="0" err="1"/>
              <a:t>probability</a:t>
            </a:r>
            <a:r>
              <a:rPr lang="it-IT" dirty="0"/>
              <a:t> (</a:t>
            </a:r>
            <a:r>
              <a:rPr lang="it-IT" i="1" dirty="0" err="1"/>
              <a:t>binary</a:t>
            </a:r>
            <a:r>
              <a:rPr lang="it-IT" i="1" dirty="0"/>
              <a:t> model</a:t>
            </a:r>
            <a:r>
              <a:rPr lang="it-IT" dirty="0"/>
              <a:t>): </a:t>
            </a:r>
            <a:r>
              <a:rPr lang="it-IT" dirty="0" err="1"/>
              <a:t>malicious</a:t>
            </a:r>
            <a:r>
              <a:rPr lang="it-IT" dirty="0"/>
              <a:t> or </a:t>
            </a:r>
            <a:r>
              <a:rPr lang="it-IT" dirty="0" err="1"/>
              <a:t>benign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79717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68" y="228777"/>
            <a:ext cx="10515600" cy="1325563"/>
          </a:xfrm>
        </p:spPr>
        <p:txBody>
          <a:bodyPr/>
          <a:lstStyle/>
          <a:p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from the Test 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40DE93-E8C8-B978-346F-AD8DDF293A3A}"/>
              </a:ext>
            </a:extLst>
          </p:cNvPr>
          <p:cNvSpPr txBox="1"/>
          <p:nvPr/>
        </p:nvSpPr>
        <p:spPr>
          <a:xfrm>
            <a:off x="7794475" y="1739005"/>
            <a:ext cx="248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Benign</a:t>
            </a:r>
            <a:r>
              <a:rPr lang="it-IT" dirty="0"/>
              <a:t> 	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Benign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0.58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EA04B38-C9D3-5CC1-04D7-F7B4173683E3}"/>
              </a:ext>
            </a:extLst>
          </p:cNvPr>
          <p:cNvSpPr txBox="1"/>
          <p:nvPr/>
        </p:nvSpPr>
        <p:spPr>
          <a:xfrm>
            <a:off x="7794475" y="4195666"/>
            <a:ext cx="2648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Swizzor.gen!I</a:t>
            </a:r>
            <a:r>
              <a:rPr lang="it-IT" dirty="0"/>
              <a:t> 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Benign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0.89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1D922D9-3B89-0B4A-F027-6F160ECC5933}"/>
              </a:ext>
            </a:extLst>
          </p:cNvPr>
          <p:cNvCxnSpPr/>
          <p:nvPr/>
        </p:nvCxnSpPr>
        <p:spPr>
          <a:xfrm>
            <a:off x="6016240" y="2203948"/>
            <a:ext cx="147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1526C32-D5C6-69EB-FACA-7424B45CDF3A}"/>
              </a:ext>
            </a:extLst>
          </p:cNvPr>
          <p:cNvCxnSpPr/>
          <p:nvPr/>
        </p:nvCxnSpPr>
        <p:spPr>
          <a:xfrm>
            <a:off x="6016241" y="4657331"/>
            <a:ext cx="1478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bianco e nero, monocromatico, schermata, grigio&#10;&#10;Descrizione generata automaticamente">
            <a:extLst>
              <a:ext uri="{FF2B5EF4-FFF2-40B4-BE49-F238E27FC236}">
                <a16:creationId xmlns:a16="http://schemas.microsoft.com/office/drawing/2014/main" id="{28A680BD-E915-64B0-2A48-C7C8EFCA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1" y="1446189"/>
            <a:ext cx="4913122" cy="1508962"/>
          </a:xfrm>
          <a:prstGeom prst="rect">
            <a:avLst/>
          </a:prstGeom>
        </p:spPr>
      </p:pic>
      <p:pic>
        <p:nvPicPr>
          <p:cNvPr id="19" name="Immagine 18" descr="Immagine che contiene bianco e nero, schermata, monocromatico, Fotografia monocromatica&#10;&#10;Descrizione generata automaticamente">
            <a:extLst>
              <a:ext uri="{FF2B5EF4-FFF2-40B4-BE49-F238E27FC236}">
                <a16:creationId xmlns:a16="http://schemas.microsoft.com/office/drawing/2014/main" id="{C57DE6F4-686C-5461-320B-6F734656E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76" y="3172761"/>
            <a:ext cx="2800172" cy="34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3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68" y="228777"/>
            <a:ext cx="10515600" cy="1325563"/>
          </a:xfrm>
        </p:spPr>
        <p:txBody>
          <a:bodyPr/>
          <a:lstStyle/>
          <a:p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from the Test set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E10AB1C-55A3-1DBC-781F-4334C6D70B97}"/>
              </a:ext>
            </a:extLst>
          </p:cNvPr>
          <p:cNvSpPr txBox="1"/>
          <p:nvPr/>
        </p:nvSpPr>
        <p:spPr>
          <a:xfrm>
            <a:off x="727103" y="5705893"/>
            <a:ext cx="272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Dialplatform.B</a:t>
            </a:r>
            <a:r>
              <a:rPr lang="it-IT" dirty="0"/>
              <a:t> 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Benign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0.34</a:t>
            </a:r>
          </a:p>
        </p:txBody>
      </p:sp>
      <p:pic>
        <p:nvPicPr>
          <p:cNvPr id="4" name="Immagine 3" descr="Immagine che contiene bianco e nero, schermata, nero, grigio&#10;&#10;Descrizione generata automaticamente">
            <a:extLst>
              <a:ext uri="{FF2B5EF4-FFF2-40B4-BE49-F238E27FC236}">
                <a16:creationId xmlns:a16="http://schemas.microsoft.com/office/drawing/2014/main" id="{8E45422C-9B6E-BD25-17AE-CCFCB638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88" y="1507085"/>
            <a:ext cx="609600" cy="4114800"/>
          </a:xfrm>
          <a:prstGeom prst="rect">
            <a:avLst/>
          </a:prstGeom>
        </p:spPr>
      </p:pic>
      <p:pic>
        <p:nvPicPr>
          <p:cNvPr id="8" name="Immagine 7" descr="Immagine che contiene bianco e nero, monocromatico, Fotografia monocromatica, aria aperta&#10;&#10;Descrizione generata automaticamente">
            <a:extLst>
              <a:ext uri="{FF2B5EF4-FFF2-40B4-BE49-F238E27FC236}">
                <a16:creationId xmlns:a16="http://schemas.microsoft.com/office/drawing/2014/main" id="{664F5902-5B6D-F2F8-24BD-17A3A844F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1" y="2226118"/>
            <a:ext cx="2438400" cy="23241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5D00D1-2F5F-A177-0173-CB5D0172104D}"/>
              </a:ext>
            </a:extLst>
          </p:cNvPr>
          <p:cNvSpPr txBox="1"/>
          <p:nvPr/>
        </p:nvSpPr>
        <p:spPr>
          <a:xfrm>
            <a:off x="8332861" y="4680774"/>
            <a:ext cx="272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Benign</a:t>
            </a:r>
            <a:r>
              <a:rPr lang="it-IT" dirty="0"/>
              <a:t> 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Benign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0.66</a:t>
            </a:r>
          </a:p>
        </p:txBody>
      </p:sp>
      <p:pic>
        <p:nvPicPr>
          <p:cNvPr id="14" name="Immagine 13" descr="Immagine che contiene bianco e nero, Fotografia monocromatica, monocromatico&#10;&#10;Descrizione generata automaticamente">
            <a:extLst>
              <a:ext uri="{FF2B5EF4-FFF2-40B4-BE49-F238E27FC236}">
                <a16:creationId xmlns:a16="http://schemas.microsoft.com/office/drawing/2014/main" id="{862CA7ED-3F0E-0C0C-1E2A-4A7C446B1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21" y="2177226"/>
            <a:ext cx="2815118" cy="2503548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60AE14-AC2E-E81F-9573-476969184D7C}"/>
              </a:ext>
            </a:extLst>
          </p:cNvPr>
          <p:cNvSpPr txBox="1"/>
          <p:nvPr/>
        </p:nvSpPr>
        <p:spPr>
          <a:xfrm>
            <a:off x="4200970" y="4841995"/>
            <a:ext cx="2725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Yuner.A</a:t>
            </a:r>
            <a:r>
              <a:rPr lang="it-IT" dirty="0"/>
              <a:t> 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Autorun.K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0.62</a:t>
            </a:r>
          </a:p>
        </p:txBody>
      </p:sp>
    </p:spTree>
    <p:extLst>
      <p:ext uri="{BB962C8B-B14F-4D97-AF65-F5344CB8AC3E}">
        <p14:creationId xmlns:p14="http://schemas.microsoft.com/office/powerpoint/2010/main" val="3968874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68" y="228777"/>
            <a:ext cx="10515600" cy="1325563"/>
          </a:xfrm>
        </p:spPr>
        <p:txBody>
          <a:bodyPr/>
          <a:lstStyle/>
          <a:p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from the Test set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5D00D1-2F5F-A177-0173-CB5D0172104D}"/>
              </a:ext>
            </a:extLst>
          </p:cNvPr>
          <p:cNvSpPr txBox="1"/>
          <p:nvPr/>
        </p:nvSpPr>
        <p:spPr>
          <a:xfrm>
            <a:off x="7075918" y="5175737"/>
            <a:ext cx="303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Swizzor.gen!E</a:t>
            </a:r>
            <a:r>
              <a:rPr lang="it-IT" dirty="0"/>
              <a:t> </a:t>
            </a:r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Swizzor.gen!I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0.55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60AE14-AC2E-E81F-9573-476969184D7C}"/>
              </a:ext>
            </a:extLst>
          </p:cNvPr>
          <p:cNvSpPr txBox="1"/>
          <p:nvPr/>
        </p:nvSpPr>
        <p:spPr>
          <a:xfrm>
            <a:off x="1903260" y="5175737"/>
            <a:ext cx="303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True class: </a:t>
            </a:r>
            <a:r>
              <a:rPr lang="it-IT" dirty="0" err="1"/>
              <a:t>Swizzor.gen!I</a:t>
            </a:r>
            <a:endParaRPr lang="it-IT" dirty="0"/>
          </a:p>
          <a:p>
            <a:r>
              <a:rPr lang="it-IT" dirty="0" err="1"/>
              <a:t>Predicted</a:t>
            </a:r>
            <a:r>
              <a:rPr lang="it-IT" dirty="0"/>
              <a:t> class: </a:t>
            </a:r>
            <a:r>
              <a:rPr lang="it-IT" dirty="0" err="1"/>
              <a:t>Swizzor.gen!E</a:t>
            </a:r>
            <a:endParaRPr lang="it-IT" dirty="0"/>
          </a:p>
          <a:p>
            <a:r>
              <a:rPr lang="it-IT" dirty="0" err="1"/>
              <a:t>Probability</a:t>
            </a:r>
            <a:r>
              <a:rPr lang="it-IT" dirty="0"/>
              <a:t>: 0.53</a:t>
            </a:r>
          </a:p>
        </p:txBody>
      </p:sp>
      <p:pic>
        <p:nvPicPr>
          <p:cNvPr id="7" name="Immagine 6" descr="Immagine che contiene schermata, bianco e nero, monocromatico, Fotografia monocromatica&#10;&#10;Descrizione generata automaticamente">
            <a:extLst>
              <a:ext uri="{FF2B5EF4-FFF2-40B4-BE49-F238E27FC236}">
                <a16:creationId xmlns:a16="http://schemas.microsoft.com/office/drawing/2014/main" id="{096FD242-1967-2308-E563-5EC4D79B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60" y="1785561"/>
            <a:ext cx="2825929" cy="3162612"/>
          </a:xfrm>
          <a:prstGeom prst="rect">
            <a:avLst/>
          </a:prstGeom>
        </p:spPr>
      </p:pic>
      <p:pic>
        <p:nvPicPr>
          <p:cNvPr id="12" name="Immagine 11" descr="Immagine che contiene bianco e nero, monocromatico, Fotografia monocromatica, grigio&#10;&#10;Descrizione generata automaticamente">
            <a:extLst>
              <a:ext uri="{FF2B5EF4-FFF2-40B4-BE49-F238E27FC236}">
                <a16:creationId xmlns:a16="http://schemas.microsoft.com/office/drawing/2014/main" id="{2A493F6E-0B8C-B851-0E50-0E3293FFD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18" y="1785561"/>
            <a:ext cx="2637744" cy="32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0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01" y="-101947"/>
            <a:ext cx="10515600" cy="1325563"/>
          </a:xfrm>
        </p:spPr>
        <p:txBody>
          <a:bodyPr/>
          <a:lstStyle/>
          <a:p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C13790-1295-B626-10FA-5187C9D140F9}"/>
              </a:ext>
            </a:extLst>
          </p:cNvPr>
          <p:cNvSpPr txBox="1"/>
          <p:nvPr/>
        </p:nvSpPr>
        <p:spPr>
          <a:xfrm>
            <a:off x="1095633" y="671929"/>
            <a:ext cx="1000073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/>
              <a:t>The gray scale image </a:t>
            </a:r>
            <a:r>
              <a:rPr lang="it-IT" sz="2200" dirty="0" err="1"/>
              <a:t>representation</a:t>
            </a:r>
            <a:r>
              <a:rPr lang="it-IT" sz="2200" dirty="0"/>
              <a:t> of </a:t>
            </a:r>
            <a:r>
              <a:rPr lang="it-IT" sz="2200" dirty="0" err="1"/>
              <a:t>executables</a:t>
            </a:r>
            <a:r>
              <a:rPr lang="it-IT" sz="2200" dirty="0"/>
              <a:t> </a:t>
            </a:r>
            <a:r>
              <a:rPr lang="it-IT" sz="2200" dirty="0" err="1"/>
              <a:t>has</a:t>
            </a:r>
            <a:r>
              <a:rPr lang="it-IT" sz="2200" dirty="0"/>
              <a:t> some </a:t>
            </a:r>
            <a:r>
              <a:rPr lang="it-IT" sz="2200" dirty="0" err="1"/>
              <a:t>drawbacks</a:t>
            </a:r>
            <a:r>
              <a:rPr lang="it-IT" sz="2200" dirty="0"/>
              <a:t> </a:t>
            </a:r>
            <a:r>
              <a:rPr lang="it-IT" sz="2200" dirty="0" err="1"/>
              <a:t>related</a:t>
            </a:r>
            <a:r>
              <a:rPr lang="it-IT" sz="2200" dirty="0"/>
              <a:t> to </a:t>
            </a:r>
            <a:r>
              <a:rPr lang="it-IT" sz="2200" dirty="0" err="1"/>
              <a:t>how</a:t>
            </a:r>
            <a:r>
              <a:rPr lang="it-IT" sz="2200" dirty="0"/>
              <a:t> images are </a:t>
            </a:r>
            <a:r>
              <a:rPr lang="it-IT" sz="2200" dirty="0" err="1"/>
              <a:t>generated</a:t>
            </a:r>
            <a:r>
              <a:rPr lang="it-IT" sz="22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New </a:t>
            </a:r>
            <a:r>
              <a:rPr lang="it-IT" sz="2200" dirty="0" err="1"/>
              <a:t>hyperparameter</a:t>
            </a:r>
            <a:r>
              <a:rPr lang="it-IT" sz="2200" dirty="0"/>
              <a:t> to </a:t>
            </a:r>
            <a:r>
              <a:rPr lang="it-IT" sz="2200" dirty="0" err="1"/>
              <a:t>tune</a:t>
            </a:r>
            <a:r>
              <a:rPr lang="it-IT" sz="2200" dirty="0"/>
              <a:t>: image size.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 err="1"/>
              <a:t>Imposing</a:t>
            </a:r>
            <a:r>
              <a:rPr lang="it-IT" sz="2200" dirty="0"/>
              <a:t> </a:t>
            </a:r>
            <a:r>
              <a:rPr lang="it-IT" sz="2200" dirty="0" err="1"/>
              <a:t>spatial</a:t>
            </a:r>
            <a:r>
              <a:rPr lang="it-IT" sz="2200" dirty="0"/>
              <a:t> </a:t>
            </a:r>
            <a:r>
              <a:rPr lang="it-IT" sz="2200" dirty="0" err="1"/>
              <a:t>correlation</a:t>
            </a:r>
            <a:r>
              <a:rPr lang="it-IT" sz="2200" dirty="0"/>
              <a:t> </a:t>
            </a:r>
            <a:r>
              <a:rPr lang="it-IT" sz="2200" dirty="0" err="1"/>
              <a:t>between</a:t>
            </a:r>
            <a:r>
              <a:rPr lang="it-IT" sz="2200" dirty="0"/>
              <a:t> pixels in </a:t>
            </a:r>
            <a:r>
              <a:rPr lang="it-IT" sz="2200" dirty="0" err="1"/>
              <a:t>different</a:t>
            </a:r>
            <a:r>
              <a:rPr lang="it-IT" sz="2200" dirty="0"/>
              <a:t> </a:t>
            </a:r>
            <a:r>
              <a:rPr lang="it-IT" sz="2200" dirty="0" err="1"/>
              <a:t>rows</a:t>
            </a:r>
            <a:r>
              <a:rPr lang="it-IT" sz="2200" dirty="0"/>
              <a:t>, </a:t>
            </a:r>
            <a:r>
              <a:rPr lang="it-IT" sz="2200" dirty="0" err="1"/>
              <a:t>which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not</a:t>
            </a:r>
            <a:r>
              <a:rPr lang="it-IT" sz="2200" dirty="0"/>
              <a:t> </a:t>
            </a:r>
            <a:r>
              <a:rPr lang="it-IT" sz="2200" dirty="0" err="1"/>
              <a:t>always</a:t>
            </a:r>
            <a:r>
              <a:rPr lang="it-IT" sz="2200" dirty="0"/>
              <a:t> </a:t>
            </a:r>
            <a:r>
              <a:rPr lang="it-IT" sz="2200" dirty="0" err="1"/>
              <a:t>true</a:t>
            </a:r>
            <a:r>
              <a:rPr lang="it-IT" sz="22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 err="1"/>
              <a:t>As</a:t>
            </a:r>
            <a:r>
              <a:rPr lang="it-IT" sz="2200" dirty="0"/>
              <a:t> </a:t>
            </a:r>
            <a:r>
              <a:rPr lang="it-IT" sz="2200" dirty="0" err="1"/>
              <a:t>seen</a:t>
            </a:r>
            <a:r>
              <a:rPr lang="it-IT" sz="2200" dirty="0"/>
              <a:t> in the </a:t>
            </a:r>
            <a:r>
              <a:rPr lang="it-IT" sz="2200" dirty="0" err="1"/>
              <a:t>experiments</a:t>
            </a:r>
            <a:r>
              <a:rPr lang="it-IT" sz="2200" dirty="0"/>
              <a:t>, the </a:t>
            </a:r>
            <a:r>
              <a:rPr lang="it-IT" sz="2200" dirty="0" err="1"/>
              <a:t>approach</a:t>
            </a:r>
            <a:r>
              <a:rPr lang="it-IT" sz="2200" dirty="0"/>
              <a:t> </a:t>
            </a:r>
            <a:r>
              <a:rPr lang="it-IT" sz="2200" dirty="0" err="1"/>
              <a:t>suffers</a:t>
            </a:r>
            <a:r>
              <a:rPr lang="it-IT" sz="2200" dirty="0"/>
              <a:t> from code </a:t>
            </a:r>
            <a:r>
              <a:rPr lang="it-IT" sz="2200" dirty="0" err="1"/>
              <a:t>obfuscation</a:t>
            </a:r>
            <a:r>
              <a:rPr lang="it-IT" sz="2200" dirty="0"/>
              <a:t> and </a:t>
            </a:r>
            <a:r>
              <a:rPr lang="it-IT" sz="2200" dirty="0" err="1"/>
              <a:t>encryption</a:t>
            </a:r>
            <a:r>
              <a:rPr lang="it-IT" sz="2200" dirty="0"/>
              <a:t> (</a:t>
            </a:r>
            <a:r>
              <a:rPr lang="it-IT" sz="2200" dirty="0" err="1"/>
              <a:t>see</a:t>
            </a:r>
            <a:r>
              <a:rPr lang="it-IT" sz="2200" dirty="0"/>
              <a:t> </a:t>
            </a:r>
            <a:r>
              <a:rPr lang="en-US" sz="2200" dirty="0" err="1"/>
              <a:t>Yuner.A</a:t>
            </a:r>
            <a:r>
              <a:rPr lang="en-US" sz="2200" dirty="0"/>
              <a:t>  and </a:t>
            </a:r>
            <a:r>
              <a:rPr lang="en-US" sz="2200" dirty="0" err="1"/>
              <a:t>Autorun.K</a:t>
            </a:r>
            <a:r>
              <a:rPr lang="en-US" sz="2200" dirty="0"/>
              <a:t>), which might completely change the bytes structure.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 err="1"/>
              <a:t>Although</a:t>
            </a:r>
            <a:r>
              <a:rPr lang="it-IT" sz="2200" dirty="0"/>
              <a:t> the </a:t>
            </a:r>
            <a:r>
              <a:rPr lang="it-IT" sz="2200" dirty="0" err="1"/>
              <a:t>drawbacks</a:t>
            </a:r>
            <a:r>
              <a:rPr lang="it-IT" sz="2200" dirty="0"/>
              <a:t>, the </a:t>
            </a:r>
            <a:r>
              <a:rPr lang="it-IT" sz="2200" dirty="0" err="1"/>
              <a:t>final</a:t>
            </a:r>
            <a:r>
              <a:rPr lang="it-IT" sz="2200" dirty="0"/>
              <a:t> model can </a:t>
            </a:r>
            <a:r>
              <a:rPr lang="it-IT" sz="2200" dirty="0" err="1"/>
              <a:t>differentiate</a:t>
            </a:r>
            <a:r>
              <a:rPr lang="it-IT" sz="2200" dirty="0"/>
              <a:t> </a:t>
            </a:r>
            <a:r>
              <a:rPr lang="it-IT" sz="2200" dirty="0" err="1"/>
              <a:t>between</a:t>
            </a:r>
            <a:r>
              <a:rPr lang="it-IT" sz="2200" dirty="0"/>
              <a:t> </a:t>
            </a:r>
            <a:r>
              <a:rPr lang="it-IT" sz="2200" dirty="0" err="1"/>
              <a:t>malicious</a:t>
            </a:r>
            <a:r>
              <a:rPr lang="it-IT" sz="2200" dirty="0"/>
              <a:t> and </a:t>
            </a:r>
            <a:r>
              <a:rPr lang="it-IT" sz="2200" dirty="0" err="1"/>
              <a:t>benign</a:t>
            </a:r>
            <a:r>
              <a:rPr lang="it-IT" sz="2200" dirty="0"/>
              <a:t> data. </a:t>
            </a:r>
          </a:p>
          <a:p>
            <a:endParaRPr lang="it-IT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/>
              <a:t>The malware </a:t>
            </a:r>
            <a:r>
              <a:rPr lang="it-IT" sz="2200" dirty="0" err="1"/>
              <a:t>detection</a:t>
            </a:r>
            <a:r>
              <a:rPr lang="it-IT" sz="2200" dirty="0"/>
              <a:t> task can be </a:t>
            </a:r>
            <a:r>
              <a:rPr lang="it-IT" sz="2200" dirty="0" err="1"/>
              <a:t>improved</a:t>
            </a:r>
            <a:r>
              <a:rPr lang="it-IT" sz="2200" dirty="0"/>
              <a:t>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 err="1"/>
              <a:t>Aggregating</a:t>
            </a:r>
            <a:r>
              <a:rPr lang="it-IT" sz="2200" dirty="0"/>
              <a:t> </a:t>
            </a:r>
            <a:r>
              <a:rPr lang="it-IT" sz="2200" dirty="0" err="1"/>
              <a:t>all</a:t>
            </a:r>
            <a:r>
              <a:rPr lang="it-IT" sz="2200" dirty="0"/>
              <a:t> the malware classes under one </a:t>
            </a:r>
            <a:r>
              <a:rPr lang="it-IT" sz="2200" dirty="0" err="1"/>
              <a:t>malicious</a:t>
            </a:r>
            <a:r>
              <a:rPr lang="it-IT" sz="2200" dirty="0"/>
              <a:t> class;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 err="1"/>
              <a:t>Collecting</a:t>
            </a:r>
            <a:r>
              <a:rPr lang="it-IT" sz="2200" dirty="0"/>
              <a:t> more </a:t>
            </a:r>
            <a:r>
              <a:rPr lang="it-IT" sz="2200" dirty="0" err="1"/>
              <a:t>benign</a:t>
            </a:r>
            <a:r>
              <a:rPr lang="it-IT" sz="2200" dirty="0"/>
              <a:t> samples in the wild;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2795764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10" y="77515"/>
            <a:ext cx="10515600" cy="1325563"/>
          </a:xfrm>
        </p:spPr>
        <p:txBody>
          <a:bodyPr/>
          <a:lstStyle/>
          <a:p>
            <a:r>
              <a:rPr lang="it-IT" dirty="0"/>
              <a:t>Future work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C13790-1295-B626-10FA-5187C9D140F9}"/>
              </a:ext>
            </a:extLst>
          </p:cNvPr>
          <p:cNvSpPr txBox="1"/>
          <p:nvPr/>
        </p:nvSpPr>
        <p:spPr>
          <a:xfrm>
            <a:off x="1095633" y="971032"/>
            <a:ext cx="1000073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/>
              <a:t>A more </a:t>
            </a:r>
            <a:r>
              <a:rPr lang="it-IT" sz="2200" dirty="0" err="1"/>
              <a:t>generalizable</a:t>
            </a:r>
            <a:r>
              <a:rPr lang="it-IT" sz="2200" dirty="0"/>
              <a:t> </a:t>
            </a:r>
            <a:r>
              <a:rPr lang="it-IT" sz="2200" dirty="0" err="1"/>
              <a:t>approach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the </a:t>
            </a:r>
            <a:r>
              <a:rPr lang="it-IT" sz="2200" dirty="0" err="1"/>
              <a:t>multimodal</a:t>
            </a:r>
            <a:r>
              <a:rPr lang="it-IT" sz="2200" dirty="0"/>
              <a:t> learning </a:t>
            </a:r>
            <a:r>
              <a:rPr lang="it-IT" sz="2200" dirty="0" err="1"/>
              <a:t>where</a:t>
            </a:r>
            <a:r>
              <a:rPr lang="it-IT" sz="2200" dirty="0"/>
              <a:t> </a:t>
            </a:r>
            <a:r>
              <a:rPr lang="it-IT" sz="2200" dirty="0" err="1"/>
              <a:t>different</a:t>
            </a:r>
            <a:r>
              <a:rPr lang="it-IT" sz="2200" dirty="0"/>
              <a:t> feature </a:t>
            </a:r>
            <a:r>
              <a:rPr lang="it-IT" sz="2200" dirty="0" err="1"/>
              <a:t>vectors</a:t>
            </a:r>
            <a:r>
              <a:rPr lang="it-IT" sz="2200" dirty="0"/>
              <a:t>, </a:t>
            </a:r>
            <a:r>
              <a:rPr lang="it-IT" sz="2200" dirty="0" err="1"/>
              <a:t>belonging</a:t>
            </a:r>
            <a:r>
              <a:rPr lang="it-IT" sz="2200" dirty="0"/>
              <a:t> from </a:t>
            </a:r>
            <a:r>
              <a:rPr lang="it-IT" sz="2200" dirty="0" err="1"/>
              <a:t>different</a:t>
            </a:r>
            <a:r>
              <a:rPr lang="it-IT" sz="2200" dirty="0"/>
              <a:t> inputs of the PE </a:t>
            </a:r>
            <a:r>
              <a:rPr lang="it-IT" sz="2200" dirty="0" err="1"/>
              <a:t>executable</a:t>
            </a:r>
            <a:r>
              <a:rPr lang="it-IT" sz="2200" dirty="0"/>
              <a:t> (</a:t>
            </a:r>
            <a:r>
              <a:rPr lang="it-IT" sz="2200" dirty="0" err="1"/>
              <a:t>strings</a:t>
            </a:r>
            <a:r>
              <a:rPr lang="it-IT" sz="2200" dirty="0"/>
              <a:t>, api calls, control flow </a:t>
            </a:r>
            <a:r>
              <a:rPr lang="it-IT" sz="2200" dirty="0" err="1"/>
              <a:t>graphs</a:t>
            </a:r>
            <a:r>
              <a:rPr lang="it-IT" sz="2200" dirty="0"/>
              <a:t> ecc. ), can be </a:t>
            </a:r>
            <a:r>
              <a:rPr lang="it-IT" sz="2200" dirty="0" err="1"/>
              <a:t>used</a:t>
            </a:r>
            <a:r>
              <a:rPr lang="it-IT" sz="2200" dirty="0"/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For </a:t>
            </a:r>
            <a:r>
              <a:rPr lang="it-IT" sz="2200" dirty="0" err="1"/>
              <a:t>each</a:t>
            </a:r>
            <a:r>
              <a:rPr lang="it-IT" sz="2200" dirty="0"/>
              <a:t> feature </a:t>
            </a:r>
            <a:r>
              <a:rPr lang="it-IT" sz="2200" dirty="0" err="1"/>
              <a:t>vector</a:t>
            </a:r>
            <a:r>
              <a:rPr lang="it-IT" sz="2200" dirty="0"/>
              <a:t> </a:t>
            </a:r>
            <a:r>
              <a:rPr lang="it-IT" sz="2200" dirty="0" err="1"/>
              <a:t>there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a </a:t>
            </a:r>
            <a:r>
              <a:rPr lang="it-IT" sz="2200" dirty="0" err="1"/>
              <a:t>classifier</a:t>
            </a:r>
            <a:r>
              <a:rPr lang="it-IT" sz="2200" dirty="0"/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200" dirty="0"/>
              <a:t>A fusion </a:t>
            </a:r>
            <a:r>
              <a:rPr lang="it-IT" sz="2200" dirty="0" err="1"/>
              <a:t>layer</a:t>
            </a:r>
            <a:r>
              <a:rPr lang="it-IT" sz="2200" dirty="0"/>
              <a:t> </a:t>
            </a:r>
            <a:r>
              <a:rPr lang="it-IT" sz="2200" dirty="0" err="1"/>
              <a:t>gathers</a:t>
            </a:r>
            <a:r>
              <a:rPr lang="it-IT" sz="2200" dirty="0"/>
              <a:t> </a:t>
            </a:r>
            <a:r>
              <a:rPr lang="it-IT" sz="2200" dirty="0" err="1"/>
              <a:t>all</a:t>
            </a:r>
            <a:r>
              <a:rPr lang="it-IT" sz="2200" dirty="0"/>
              <a:t> the </a:t>
            </a:r>
            <a:r>
              <a:rPr lang="it-IT" sz="2200" dirty="0" err="1"/>
              <a:t>predictions</a:t>
            </a:r>
            <a:r>
              <a:rPr lang="it-IT" sz="2200" dirty="0"/>
              <a:t> to decide the </a:t>
            </a:r>
            <a:r>
              <a:rPr lang="it-IT" sz="2200" dirty="0" err="1"/>
              <a:t>final</a:t>
            </a:r>
            <a:r>
              <a:rPr lang="it-IT" sz="2200" dirty="0"/>
              <a:t> output. </a:t>
            </a:r>
          </a:p>
          <a:p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Because</a:t>
            </a:r>
            <a:r>
              <a:rPr lang="it-IT" sz="2400" dirty="0"/>
              <a:t> of the </a:t>
            </a:r>
            <a:r>
              <a:rPr lang="it-IT" sz="2400" dirty="0" err="1"/>
              <a:t>continuos</a:t>
            </a:r>
            <a:r>
              <a:rPr lang="it-IT" sz="2400" dirty="0"/>
              <a:t> </a:t>
            </a:r>
            <a:r>
              <a:rPr lang="it-IT" sz="2400" dirty="0" err="1"/>
              <a:t>evolution</a:t>
            </a:r>
            <a:r>
              <a:rPr lang="it-IT" sz="2400" dirty="0"/>
              <a:t> of malware and </a:t>
            </a:r>
            <a:r>
              <a:rPr lang="it-IT" sz="2400" dirty="0" err="1"/>
              <a:t>its</a:t>
            </a:r>
            <a:r>
              <a:rPr lang="it-IT" sz="2400" dirty="0"/>
              <a:t> </a:t>
            </a:r>
            <a:r>
              <a:rPr lang="it-IT" sz="2400" dirty="0" err="1"/>
              <a:t>variants</a:t>
            </a:r>
            <a:r>
              <a:rPr lang="it-IT" sz="2400" dirty="0"/>
              <a:t>, </a:t>
            </a:r>
            <a:r>
              <a:rPr lang="it-IT" sz="2400" dirty="0" err="1"/>
              <a:t>another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r>
              <a:rPr lang="it-IT" sz="2400" dirty="0"/>
              <a:t> task to </a:t>
            </a:r>
            <a:r>
              <a:rPr lang="it-IT" sz="2400" dirty="0" err="1"/>
              <a:t>achieve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class </a:t>
            </a:r>
            <a:r>
              <a:rPr lang="it-IT" sz="2400" dirty="0" err="1"/>
              <a:t>incremental</a:t>
            </a:r>
            <a:r>
              <a:rPr lang="it-IT" sz="2400" dirty="0"/>
              <a:t> learning: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/>
              <a:t>a model, </a:t>
            </a:r>
            <a:r>
              <a:rPr lang="it-IT" sz="2400" dirty="0" err="1"/>
              <a:t>pretrained</a:t>
            </a:r>
            <a:r>
              <a:rPr lang="it-IT" sz="2400" dirty="0"/>
              <a:t> on a set of malware classes, gains new knowledge by learning new malware classes </a:t>
            </a:r>
            <a:r>
              <a:rPr lang="it-IT" sz="2400" dirty="0" err="1"/>
              <a:t>without</a:t>
            </a:r>
            <a:r>
              <a:rPr lang="it-IT" sz="2400" dirty="0"/>
              <a:t> </a:t>
            </a:r>
            <a:r>
              <a:rPr lang="it-IT" sz="2400" dirty="0" err="1"/>
              <a:t>forgetting</a:t>
            </a:r>
            <a:r>
              <a:rPr lang="it-IT" sz="2400" dirty="0"/>
              <a:t> the </a:t>
            </a:r>
            <a:r>
              <a:rPr lang="it-IT" sz="2400" dirty="0" err="1"/>
              <a:t>old</a:t>
            </a:r>
            <a:r>
              <a:rPr lang="it-IT" sz="2400" dirty="0"/>
              <a:t> </a:t>
            </a:r>
            <a:r>
              <a:rPr lang="it-IT" sz="2400" dirty="0" err="1"/>
              <a:t>ones</a:t>
            </a:r>
            <a:r>
              <a:rPr lang="it-IT" sz="24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690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5A4409-8236-5457-934F-D2BCA1417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14"/>
            <a:ext cx="10515600" cy="1325563"/>
          </a:xfrm>
        </p:spPr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3992C7-6EAC-A551-E556-7BDEF5D19540}"/>
              </a:ext>
            </a:extLst>
          </p:cNvPr>
          <p:cNvSpPr txBox="1"/>
          <p:nvPr/>
        </p:nvSpPr>
        <p:spPr>
          <a:xfrm>
            <a:off x="838200" y="1185107"/>
            <a:ext cx="105156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0" i="0" dirty="0">
                <a:solidFill>
                  <a:srgbClr val="333333"/>
                </a:solidFill>
                <a:effectLst/>
                <a:latin typeface="-apple-system"/>
              </a:rPr>
              <a:t>Gibert, D., </a:t>
            </a:r>
            <a:r>
              <a:rPr lang="fr-FR" sz="1600" b="0" i="0" dirty="0" err="1">
                <a:solidFill>
                  <a:srgbClr val="333333"/>
                </a:solidFill>
                <a:effectLst/>
                <a:latin typeface="-apple-system"/>
              </a:rPr>
              <a:t>Mateu</a:t>
            </a:r>
            <a:r>
              <a:rPr lang="fr-FR" sz="1600" b="0" i="0" dirty="0">
                <a:solidFill>
                  <a:srgbClr val="333333"/>
                </a:solidFill>
                <a:effectLst/>
                <a:latin typeface="-apple-system"/>
              </a:rPr>
              <a:t>, C., Planes, J. </a:t>
            </a:r>
            <a:r>
              <a:rPr lang="fr-FR" sz="1600" b="0" i="1" dirty="0">
                <a:solidFill>
                  <a:srgbClr val="333333"/>
                </a:solidFill>
                <a:effectLst/>
                <a:latin typeface="-apple-system"/>
              </a:rPr>
              <a:t>et al. </a:t>
            </a:r>
            <a:r>
              <a:rPr lang="en-US" sz="1600" dirty="0"/>
              <a:t>Using convolutional neural networks for classification of malware represented as images. </a:t>
            </a:r>
            <a:r>
              <a:rPr lang="en-US" sz="1600" dirty="0">
                <a:hlinkClick r:id="rId2"/>
              </a:rPr>
              <a:t>Using convolutional neural networks for classification of ... – Springer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fr-FR" sz="1600" b="0" i="0" dirty="0">
                <a:solidFill>
                  <a:srgbClr val="2E2E2E"/>
                </a:solidFill>
                <a:effectLst/>
                <a:latin typeface="ElsevierGulliver"/>
              </a:rPr>
              <a:t>Daniel Gibert, Carles </a:t>
            </a:r>
            <a:r>
              <a:rPr lang="fr-FR" sz="1600" b="0" i="0" dirty="0" err="1">
                <a:solidFill>
                  <a:srgbClr val="2E2E2E"/>
                </a:solidFill>
                <a:effectLst/>
                <a:latin typeface="ElsevierGulliver"/>
              </a:rPr>
              <a:t>Mateu</a:t>
            </a:r>
            <a:r>
              <a:rPr lang="fr-FR" sz="1600" b="0" i="0" dirty="0">
                <a:solidFill>
                  <a:srgbClr val="2E2E2E"/>
                </a:solidFill>
                <a:effectLst/>
                <a:latin typeface="ElsevierGulliver"/>
              </a:rPr>
              <a:t>, Jordi Planes, </a:t>
            </a:r>
            <a:r>
              <a:rPr lang="en-US" sz="1600" b="0" i="0" dirty="0">
                <a:solidFill>
                  <a:srgbClr val="2E2E2E"/>
                </a:solidFill>
                <a:effectLst/>
                <a:latin typeface="ElsevierGulliver"/>
              </a:rPr>
              <a:t>Journal of Network and Computer Applications, The rise of machine learning for detection and classification of malware: Research developments, trends and challenges</a:t>
            </a:r>
            <a:r>
              <a:rPr lang="it-IT" sz="1600" b="0" i="0" dirty="0">
                <a:solidFill>
                  <a:srgbClr val="2E2E2E"/>
                </a:solidFill>
                <a:effectLst/>
                <a:latin typeface="ElsevierGulliver"/>
              </a:rPr>
              <a:t>.</a:t>
            </a:r>
            <a:r>
              <a:rPr lang="it-IT" sz="1600" dirty="0"/>
              <a:t> </a:t>
            </a:r>
            <a:r>
              <a:rPr lang="en-US" sz="1600" dirty="0">
                <a:hlinkClick r:id="rId3"/>
              </a:rPr>
              <a:t>The rise of machine learning for detection and ... – ScienceDirect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 err="1"/>
              <a:t>Songqing</a:t>
            </a:r>
            <a:r>
              <a:rPr lang="en-US" sz="1600" dirty="0"/>
              <a:t> Yue, </a:t>
            </a:r>
            <a:r>
              <a:rPr lang="en-US" sz="1600" dirty="0" err="1"/>
              <a:t>Tianyang</a:t>
            </a:r>
            <a:r>
              <a:rPr lang="en-US" sz="1600" dirty="0"/>
              <a:t> Wang, Imbalanced Malware Images Classification: a CNN based Approach. </a:t>
            </a:r>
            <a:r>
              <a:rPr lang="en-US" sz="1600" dirty="0">
                <a:hlinkClick r:id="rId4"/>
              </a:rPr>
              <a:t>Imbalanced Malware Images Classification: a CNN based Approach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Nataraj, Lakshmanan &amp; Karthikeyan, </a:t>
            </a:r>
            <a:r>
              <a:rPr lang="en-US" sz="1600" dirty="0" err="1"/>
              <a:t>Shanmugavadivel</a:t>
            </a:r>
            <a:r>
              <a:rPr lang="en-US" sz="1600" dirty="0"/>
              <a:t> &amp; Jacob, Grégoire &amp; Manjunath, B.. (2011). Malware Images: Visualization and Automatic Classification. 10.1145/2016904.2016908. </a:t>
            </a:r>
            <a:r>
              <a:rPr lang="en-US" sz="1600" dirty="0">
                <a:hlinkClick r:id="rId5"/>
              </a:rPr>
              <a:t>Malware Images: Visualization and Automatic Classification – ResearchGate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M. Kalash, M. </a:t>
            </a:r>
            <a:r>
              <a:rPr lang="en-US" sz="1600" dirty="0" err="1"/>
              <a:t>Rochan</a:t>
            </a:r>
            <a:r>
              <a:rPr lang="en-US" sz="1600" dirty="0"/>
              <a:t>, N. Mohammed, N. D. B. Bruce, Y. Wang and F. Iqbal, "Malware Classification with Deep Convolutional Neural Networks," 2018 9th IFIP International Conference on New Technologies, Mobility and Security (NTMS), Paris, France, 2018, pp. 1-5, </a:t>
            </a:r>
            <a:r>
              <a:rPr lang="en-US" sz="1600" dirty="0" err="1"/>
              <a:t>doi</a:t>
            </a:r>
            <a:r>
              <a:rPr lang="en-US" sz="1600" dirty="0"/>
              <a:t>: 10.1109/NTMS.2018.8328749. </a:t>
            </a:r>
            <a:r>
              <a:rPr lang="en-US" sz="1600" dirty="0">
                <a:hlinkClick r:id="rId6"/>
              </a:rPr>
              <a:t>Malware Classification with Deep Convolutional Neural Networks | IEEE ...</a:t>
            </a:r>
            <a:endParaRPr lang="en-US" sz="1600" dirty="0"/>
          </a:p>
          <a:p>
            <a:endParaRPr lang="it-IT" sz="1600" dirty="0"/>
          </a:p>
          <a:p>
            <a:r>
              <a:rPr lang="it-IT" sz="1600" dirty="0" err="1"/>
              <a:t>Tuan</a:t>
            </a:r>
            <a:r>
              <a:rPr lang="it-IT" sz="1600" dirty="0"/>
              <a:t>, </a:t>
            </a:r>
            <a:r>
              <a:rPr lang="it-IT" sz="1600" dirty="0" err="1"/>
              <a:t>Anh</a:t>
            </a:r>
            <a:r>
              <a:rPr lang="it-IT" sz="1600" dirty="0"/>
              <a:t> </a:t>
            </a:r>
            <a:r>
              <a:rPr lang="it-IT" sz="1600" dirty="0" err="1"/>
              <a:t>Pham</a:t>
            </a:r>
            <a:r>
              <a:rPr lang="it-IT" sz="1600" dirty="0"/>
              <a:t>; </a:t>
            </a:r>
            <a:r>
              <a:rPr lang="it-IT" sz="1600" dirty="0" err="1"/>
              <a:t>Phuong</a:t>
            </a:r>
            <a:r>
              <a:rPr lang="it-IT" sz="1600" dirty="0"/>
              <a:t>, An Tran </a:t>
            </a:r>
            <a:r>
              <a:rPr lang="it-IT" sz="1600" dirty="0" err="1"/>
              <a:t>Hung</a:t>
            </a:r>
            <a:r>
              <a:rPr lang="it-IT" sz="1600" dirty="0"/>
              <a:t>; Thanh, Nguyen Vu; Van, </a:t>
            </a:r>
            <a:r>
              <a:rPr lang="it-IT" sz="1600" dirty="0" err="1"/>
              <a:t>Toan</a:t>
            </a:r>
            <a:r>
              <a:rPr lang="it-IT" sz="1600" dirty="0"/>
              <a:t> Nguyen (2018). Malware </a:t>
            </a:r>
            <a:r>
              <a:rPr lang="it-IT" sz="1600" dirty="0" err="1"/>
              <a:t>Detection</a:t>
            </a:r>
            <a:r>
              <a:rPr lang="it-IT" sz="1600" dirty="0"/>
              <a:t> PE-</a:t>
            </a:r>
            <a:r>
              <a:rPr lang="it-IT" sz="1600" dirty="0" err="1"/>
              <a:t>Based</a:t>
            </a:r>
            <a:r>
              <a:rPr lang="it-IT" sz="1600" dirty="0"/>
              <a:t> Analysis Using Deep Learning </a:t>
            </a:r>
            <a:r>
              <a:rPr lang="it-IT" sz="1600" dirty="0" err="1"/>
              <a:t>Algorithm</a:t>
            </a:r>
            <a:r>
              <a:rPr lang="it-IT" sz="1600" dirty="0"/>
              <a:t> Dataset. </a:t>
            </a:r>
            <a:r>
              <a:rPr lang="it-IT" sz="1600" dirty="0" err="1"/>
              <a:t>figshare</a:t>
            </a:r>
            <a:r>
              <a:rPr lang="it-IT" sz="1600" dirty="0"/>
              <a:t>. Dataset. </a:t>
            </a:r>
            <a:r>
              <a:rPr lang="en-US" sz="1600" dirty="0">
                <a:hlinkClick r:id="rId7"/>
              </a:rPr>
              <a:t>Malware Detection PE-Based Analysis Using Deep Learning Algorithm Dataset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21193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BEB87C-B74C-23C4-3E2F-54F16052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4260" cy="1325563"/>
          </a:xfrm>
        </p:spPr>
        <p:txBody>
          <a:bodyPr/>
          <a:lstStyle/>
          <a:p>
            <a:r>
              <a:rPr lang="it-IT" dirty="0" err="1"/>
              <a:t>Executable</a:t>
            </a:r>
            <a:r>
              <a:rPr lang="it-IT" dirty="0"/>
              <a:t> features </a:t>
            </a:r>
            <a:r>
              <a:rPr lang="it-IT" dirty="0" err="1"/>
              <a:t>used</a:t>
            </a:r>
            <a:r>
              <a:rPr lang="it-IT" dirty="0"/>
              <a:t> in ML/DL </a:t>
            </a:r>
            <a:r>
              <a:rPr lang="it-IT" dirty="0" err="1"/>
              <a:t>approaches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8EC3DB1-DC6C-C406-256B-007043F6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58" y="2469736"/>
            <a:ext cx="7590484" cy="385874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E3EAE0-05AB-D418-85FE-1B57443CA1C4}"/>
              </a:ext>
            </a:extLst>
          </p:cNvPr>
          <p:cNvSpPr txBox="1"/>
          <p:nvPr/>
        </p:nvSpPr>
        <p:spPr>
          <a:xfrm>
            <a:off x="838200" y="1506022"/>
            <a:ext cx="107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feature </a:t>
            </a:r>
            <a:r>
              <a:rPr lang="it-IT" dirty="0" err="1"/>
              <a:t>types</a:t>
            </a:r>
            <a:r>
              <a:rPr lang="it-IT" dirty="0"/>
              <a:t> can be </a:t>
            </a:r>
            <a:r>
              <a:rPr lang="it-IT" dirty="0" err="1"/>
              <a:t>divided</a:t>
            </a:r>
            <a:r>
              <a:rPr lang="it-IT" dirty="0"/>
              <a:t> in 2 groups </a:t>
            </a:r>
            <a:r>
              <a:rPr lang="it-IT" dirty="0" err="1"/>
              <a:t>as</a:t>
            </a:r>
            <a:r>
              <a:rPr lang="it-IT" dirty="0"/>
              <a:t> the malware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: </a:t>
            </a:r>
            <a:r>
              <a:rPr lang="it-IT" dirty="0" err="1"/>
              <a:t>static</a:t>
            </a:r>
            <a:r>
              <a:rPr lang="it-IT" dirty="0"/>
              <a:t> and </a:t>
            </a:r>
            <a:r>
              <a:rPr lang="it-IT" dirty="0" err="1"/>
              <a:t>dynamic</a:t>
            </a:r>
            <a:r>
              <a:rPr lang="it-IT" dirty="0"/>
              <a:t> features.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D2B59E-7C85-3B60-B6EF-EF200D5B85D6}"/>
              </a:ext>
            </a:extLst>
          </p:cNvPr>
          <p:cNvSpPr txBox="1"/>
          <p:nvPr/>
        </p:nvSpPr>
        <p:spPr>
          <a:xfrm>
            <a:off x="838200" y="1803213"/>
            <a:ext cx="939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Features can be </a:t>
            </a:r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an </a:t>
            </a:r>
            <a:r>
              <a:rPr lang="it-IT" dirty="0" err="1"/>
              <a:t>executable</a:t>
            </a:r>
            <a:r>
              <a:rPr lang="it-IT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406464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F62221-E51D-0F9E-5340-35C02A74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663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PE </a:t>
            </a:r>
            <a:r>
              <a:rPr lang="it-IT" dirty="0" err="1"/>
              <a:t>Executable</a:t>
            </a:r>
            <a:r>
              <a:rPr lang="it-IT" dirty="0"/>
              <a:t> files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008422-DEEF-E501-7B64-209BA0AF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88" y="1801784"/>
            <a:ext cx="6053687" cy="3770075"/>
          </a:xfrm>
        </p:spPr>
        <p:txBody>
          <a:bodyPr>
            <a:normAutofit fontScale="92500"/>
          </a:bodyPr>
          <a:lstStyle/>
          <a:p>
            <a:r>
              <a:rPr lang="it-IT" sz="2400" dirty="0" err="1"/>
              <a:t>Portable</a:t>
            </a:r>
            <a:r>
              <a:rPr lang="it-IT" sz="2400" dirty="0"/>
              <a:t> </a:t>
            </a:r>
            <a:r>
              <a:rPr lang="it-IT" sz="2400" dirty="0" err="1"/>
              <a:t>executable</a:t>
            </a:r>
            <a:r>
              <a:rPr lang="it-IT" sz="2400" dirty="0"/>
              <a:t> (PE) </a:t>
            </a:r>
            <a:r>
              <a:rPr lang="it-IT" sz="2400" dirty="0" err="1"/>
              <a:t>is</a:t>
            </a:r>
            <a:r>
              <a:rPr lang="it-IT" sz="2400" dirty="0"/>
              <a:t> the standard </a:t>
            </a:r>
            <a:r>
              <a:rPr lang="it-IT" sz="2400" dirty="0" err="1"/>
              <a:t>binary</a:t>
            </a:r>
            <a:r>
              <a:rPr lang="it-IT" sz="2400" dirty="0"/>
              <a:t> file format for </a:t>
            </a:r>
            <a:r>
              <a:rPr lang="it-IT" sz="2400" dirty="0" err="1"/>
              <a:t>executables</a:t>
            </a:r>
            <a:r>
              <a:rPr lang="it-IT" sz="2400" dirty="0"/>
              <a:t> (.</a:t>
            </a:r>
            <a:r>
              <a:rPr lang="it-IT" sz="2400" dirty="0" err="1"/>
              <a:t>exe</a:t>
            </a:r>
            <a:r>
              <a:rPr lang="it-IT" sz="2400" dirty="0"/>
              <a:t>) and </a:t>
            </a:r>
            <a:r>
              <a:rPr lang="it-IT" sz="2400" dirty="0" err="1"/>
              <a:t>DLLs</a:t>
            </a:r>
            <a:r>
              <a:rPr lang="it-IT" sz="2400" dirty="0"/>
              <a:t> (.dll) in Windows. </a:t>
            </a:r>
          </a:p>
          <a:p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encapsulate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the information </a:t>
            </a:r>
            <a:r>
              <a:rPr lang="it-IT" sz="2400" dirty="0" err="1"/>
              <a:t>necessary</a:t>
            </a:r>
            <a:r>
              <a:rPr lang="it-IT" sz="2400" dirty="0"/>
              <a:t> for the Windows OS to </a:t>
            </a:r>
            <a:r>
              <a:rPr lang="it-IT" sz="2400" dirty="0" err="1"/>
              <a:t>manage</a:t>
            </a:r>
            <a:r>
              <a:rPr lang="it-IT" sz="2400" dirty="0"/>
              <a:t> the </a:t>
            </a:r>
            <a:r>
              <a:rPr lang="it-IT" sz="2400" dirty="0" err="1"/>
              <a:t>executable</a:t>
            </a:r>
            <a:r>
              <a:rPr lang="it-IT" sz="2400" dirty="0"/>
              <a:t> code.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header</a:t>
            </a:r>
            <a:r>
              <a:rPr lang="it-IT" sz="2400" dirty="0"/>
              <a:t> </a:t>
            </a:r>
            <a:r>
              <a:rPr lang="it-IT" sz="2400" dirty="0" err="1"/>
              <a:t>gives</a:t>
            </a:r>
            <a:r>
              <a:rPr lang="it-IT" sz="2400" dirty="0"/>
              <a:t> info </a:t>
            </a:r>
            <a:r>
              <a:rPr lang="it-IT" sz="2400" dirty="0" err="1"/>
              <a:t>about</a:t>
            </a:r>
            <a:r>
              <a:rPr lang="it-IT" sz="2400" dirty="0"/>
              <a:t> the </a:t>
            </a:r>
            <a:r>
              <a:rPr lang="it-IT" sz="2400" dirty="0" err="1"/>
              <a:t>external</a:t>
            </a:r>
            <a:r>
              <a:rPr lang="it-IT" sz="2400" dirty="0"/>
              <a:t> </a:t>
            </a:r>
            <a:r>
              <a:rPr lang="it-IT" sz="2400" dirty="0" err="1"/>
              <a:t>functions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by the </a:t>
            </a:r>
            <a:r>
              <a:rPr lang="it-IT" sz="2400" dirty="0" err="1"/>
              <a:t>program</a:t>
            </a:r>
            <a:r>
              <a:rPr lang="it-IT" sz="2400" dirty="0"/>
              <a:t>.</a:t>
            </a:r>
          </a:p>
          <a:p>
            <a:r>
              <a:rPr lang="it-IT" sz="2400" dirty="0"/>
              <a:t>The .text </a:t>
            </a: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contains</a:t>
            </a:r>
            <a:r>
              <a:rPr lang="it-IT" sz="2400" dirty="0"/>
              <a:t> the </a:t>
            </a:r>
            <a:r>
              <a:rPr lang="it-IT" sz="2400" dirty="0" err="1"/>
              <a:t>executable</a:t>
            </a:r>
            <a:r>
              <a:rPr lang="it-IT" sz="2400" dirty="0"/>
              <a:t> code.</a:t>
            </a:r>
          </a:p>
          <a:p>
            <a:r>
              <a:rPr lang="it-IT" sz="2400" dirty="0"/>
              <a:t>The .data </a:t>
            </a:r>
            <a:r>
              <a:rPr lang="it-IT" sz="2400" dirty="0" err="1"/>
              <a:t>section</a:t>
            </a:r>
            <a:r>
              <a:rPr lang="it-IT" sz="2400" dirty="0"/>
              <a:t> </a:t>
            </a:r>
            <a:r>
              <a:rPr lang="it-IT" sz="2400" dirty="0" err="1"/>
              <a:t>contains</a:t>
            </a:r>
            <a:r>
              <a:rPr lang="it-IT" sz="2400" dirty="0"/>
              <a:t> the global </a:t>
            </a:r>
            <a:r>
              <a:rPr lang="it-IT" sz="2400" dirty="0" err="1"/>
              <a:t>variables</a:t>
            </a:r>
            <a:r>
              <a:rPr lang="it-IT" sz="24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B36564-C8A6-FBEB-8B29-6E99726F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24" y="1571226"/>
            <a:ext cx="5332993" cy="40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1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11EB7-51D8-1699-61EF-2FE63E4C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Image-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</a:t>
            </a:r>
            <a:r>
              <a:rPr lang="it-IT" dirty="0" err="1"/>
              <a:t>executables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1EB075-D879-DDDC-2130-FEBFC8B7E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157"/>
            <a:ext cx="10228604" cy="4189716"/>
          </a:xfrm>
        </p:spPr>
        <p:txBody>
          <a:bodyPr>
            <a:normAutofit/>
          </a:bodyPr>
          <a:lstStyle/>
          <a:p>
            <a:r>
              <a:rPr lang="it-IT" sz="2400" dirty="0" err="1"/>
              <a:t>Each</a:t>
            </a:r>
            <a:r>
              <a:rPr lang="it-IT" sz="2400" dirty="0"/>
              <a:t> PE </a:t>
            </a:r>
            <a:r>
              <a:rPr lang="it-IT" sz="2400" dirty="0" err="1"/>
              <a:t>executable</a:t>
            </a:r>
            <a:r>
              <a:rPr lang="it-IT" sz="2400" dirty="0"/>
              <a:t> can be </a:t>
            </a:r>
            <a:r>
              <a:rPr lang="it-IT" sz="2400" dirty="0" err="1"/>
              <a:t>represented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 one-</a:t>
            </a:r>
            <a:r>
              <a:rPr lang="it-IT" sz="2400" dirty="0" err="1"/>
              <a:t>dimensional</a:t>
            </a:r>
            <a:r>
              <a:rPr lang="it-IT" sz="2400" dirty="0"/>
              <a:t> array of bytes, so with </a:t>
            </a:r>
            <a:r>
              <a:rPr lang="it-IT" sz="2400" dirty="0" err="1"/>
              <a:t>decimal</a:t>
            </a:r>
            <a:r>
              <a:rPr lang="it-IT" sz="2400" dirty="0"/>
              <a:t> </a:t>
            </a:r>
            <a:r>
              <a:rPr lang="it-IT" sz="2400" dirty="0" err="1"/>
              <a:t>value</a:t>
            </a:r>
            <a:r>
              <a:rPr lang="it-IT" sz="2400" dirty="0"/>
              <a:t> in the range [0,255].  </a:t>
            </a:r>
          </a:p>
          <a:p>
            <a:r>
              <a:rPr lang="it-IT" sz="2400" dirty="0"/>
              <a:t>The </a:t>
            </a:r>
            <a:r>
              <a:rPr lang="it-IT" sz="2400" dirty="0" err="1"/>
              <a:t>resulting</a:t>
            </a:r>
            <a:r>
              <a:rPr lang="it-IT" sz="2400" dirty="0"/>
              <a:t> array can be </a:t>
            </a:r>
            <a:r>
              <a:rPr lang="it-IT" sz="2400" dirty="0" err="1"/>
              <a:t>arranged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a 2D array with a </a:t>
            </a:r>
            <a:r>
              <a:rPr lang="it-IT" sz="2400" dirty="0" err="1"/>
              <a:t>reshape</a:t>
            </a:r>
            <a:r>
              <a:rPr lang="it-IT" sz="2400" dirty="0"/>
              <a:t> to a target image size, </a:t>
            </a:r>
            <a:r>
              <a:rPr lang="it-IT" sz="2400" dirty="0" err="1"/>
              <a:t>obtaining</a:t>
            </a:r>
            <a:r>
              <a:rPr lang="it-IT" sz="2400" dirty="0"/>
              <a:t> a gray-scale </a:t>
            </a:r>
            <a:r>
              <a:rPr lang="it-IT" sz="2400" dirty="0" err="1"/>
              <a:t>representation</a:t>
            </a:r>
            <a:r>
              <a:rPr lang="it-IT" sz="2400" dirty="0"/>
              <a:t> of the sample.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pPr marL="0" indent="0">
              <a:buNone/>
            </a:pPr>
            <a:endParaRPr lang="it-IT" sz="2400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579A35-2229-29E5-3B0C-73986658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54" y="3429000"/>
            <a:ext cx="7412537" cy="23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0F309-E7CE-6828-A42C-17155A00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Convolutional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(</a:t>
            </a:r>
            <a:r>
              <a:rPr lang="it-IT" dirty="0" err="1"/>
              <a:t>CNNs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ED044C-0C4F-6A34-DA7A-6F66559BA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794"/>
            <a:ext cx="10515600" cy="4351338"/>
          </a:xfrm>
        </p:spPr>
        <p:txBody>
          <a:bodyPr>
            <a:normAutofit/>
          </a:bodyPr>
          <a:lstStyle/>
          <a:p>
            <a:r>
              <a:rPr lang="it-IT" sz="2400" dirty="0"/>
              <a:t>A </a:t>
            </a:r>
            <a:r>
              <a:rPr lang="it-IT" sz="2400" dirty="0" err="1"/>
              <a:t>particular</a:t>
            </a:r>
            <a:r>
              <a:rPr lang="it-IT" sz="2400" dirty="0"/>
              <a:t> </a:t>
            </a:r>
            <a:r>
              <a:rPr lang="it-IT" sz="2400" dirty="0" err="1"/>
              <a:t>type</a:t>
            </a:r>
            <a:r>
              <a:rPr lang="it-IT" sz="2400" dirty="0"/>
              <a:t> of </a:t>
            </a:r>
            <a:r>
              <a:rPr lang="it-IT" sz="2400" dirty="0" err="1"/>
              <a:t>Neural</a:t>
            </a:r>
            <a:r>
              <a:rPr lang="it-IT" sz="2400" dirty="0"/>
              <a:t> Network </a:t>
            </a:r>
            <a:r>
              <a:rPr lang="it-IT" sz="2400" dirty="0" err="1"/>
              <a:t>specifically</a:t>
            </a:r>
            <a:r>
              <a:rPr lang="it-IT" sz="2400" dirty="0"/>
              <a:t> </a:t>
            </a:r>
            <a:r>
              <a:rPr lang="it-IT" sz="2400" dirty="0" err="1"/>
              <a:t>designed</a:t>
            </a:r>
            <a:r>
              <a:rPr lang="it-IT" sz="2400" dirty="0"/>
              <a:t> for processing and </a:t>
            </a:r>
            <a:r>
              <a:rPr lang="it-IT" sz="2400" dirty="0" err="1"/>
              <a:t>analyzing</a:t>
            </a:r>
            <a:r>
              <a:rPr lang="it-IT" sz="2400" dirty="0"/>
              <a:t> images and </a:t>
            </a:r>
            <a:r>
              <a:rPr lang="it-IT" sz="2400" dirty="0" err="1"/>
              <a:t>videos</a:t>
            </a:r>
            <a:r>
              <a:rPr lang="it-IT" sz="2400" dirty="0"/>
              <a:t>.</a:t>
            </a:r>
          </a:p>
          <a:p>
            <a:r>
              <a:rPr lang="it-IT" sz="2400" dirty="0"/>
              <a:t>The core component </a:t>
            </a:r>
            <a:r>
              <a:rPr lang="it-IT" sz="2400" dirty="0" err="1"/>
              <a:t>is</a:t>
            </a:r>
            <a:r>
              <a:rPr lang="it-IT" sz="2400" dirty="0"/>
              <a:t> the </a:t>
            </a:r>
            <a:r>
              <a:rPr lang="it-IT" sz="2400" i="1" dirty="0" err="1"/>
              <a:t>convolutional</a:t>
            </a:r>
            <a:r>
              <a:rPr lang="it-IT" sz="2400" i="1" dirty="0"/>
              <a:t> </a:t>
            </a:r>
            <a:r>
              <a:rPr lang="it-IT" sz="2400" i="1" dirty="0" err="1"/>
              <a:t>layer</a:t>
            </a:r>
            <a:r>
              <a:rPr lang="it-IT" sz="2400" i="1" dirty="0"/>
              <a:t> </a:t>
            </a:r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uses</a:t>
            </a:r>
            <a:r>
              <a:rPr lang="it-IT" sz="2400" dirty="0"/>
              <a:t> a </a:t>
            </a:r>
            <a:r>
              <a:rPr lang="it-IT" sz="2400" dirty="0" err="1"/>
              <a:t>moving</a:t>
            </a:r>
            <a:r>
              <a:rPr lang="it-IT" sz="2400" dirty="0"/>
              <a:t> filter (</a:t>
            </a:r>
            <a:r>
              <a:rPr lang="it-IT" sz="2400" i="1" dirty="0"/>
              <a:t>kernel</a:t>
            </a:r>
            <a:r>
              <a:rPr lang="it-IT" sz="2400" dirty="0"/>
              <a:t>) to </a:t>
            </a:r>
            <a:r>
              <a:rPr lang="it-IT" sz="2400" dirty="0" err="1"/>
              <a:t>detect</a:t>
            </a:r>
            <a:r>
              <a:rPr lang="it-IT" sz="2400" dirty="0"/>
              <a:t> patterns in the image. The </a:t>
            </a:r>
            <a:r>
              <a:rPr lang="it-IT" sz="2400" dirty="0" err="1"/>
              <a:t>convolutional</a:t>
            </a:r>
            <a:r>
              <a:rPr lang="it-IT" sz="2400" dirty="0"/>
              <a:t> </a:t>
            </a:r>
            <a:r>
              <a:rPr lang="it-IT" sz="2400" dirty="0" err="1"/>
              <a:t>layer</a:t>
            </a:r>
            <a:r>
              <a:rPr lang="it-IT" sz="2400" dirty="0"/>
              <a:t> output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i="1" dirty="0"/>
              <a:t>feature </a:t>
            </a:r>
            <a:r>
              <a:rPr lang="it-IT" sz="2400" i="1" dirty="0" err="1"/>
              <a:t>map</a:t>
            </a:r>
            <a:r>
              <a:rPr lang="it-IT" sz="2400" dirty="0"/>
              <a:t>.</a:t>
            </a:r>
          </a:p>
        </p:txBody>
      </p:sp>
      <p:pic>
        <p:nvPicPr>
          <p:cNvPr id="7" name="Immagine 6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904545AC-96B5-730D-309E-050CC8BD4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2" y="3194152"/>
            <a:ext cx="6768353" cy="31811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C03AE0-80BE-2D3F-7B1A-1228EBF89AF6}"/>
              </a:ext>
            </a:extLst>
          </p:cNvPr>
          <p:cNvSpPr txBox="1"/>
          <p:nvPr/>
        </p:nvSpPr>
        <p:spPr>
          <a:xfrm>
            <a:off x="873431" y="3194152"/>
            <a:ext cx="3879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i="1" dirty="0" err="1"/>
              <a:t>activation</a:t>
            </a:r>
            <a:r>
              <a:rPr lang="it-IT" sz="1800" i="1" dirty="0"/>
              <a:t> </a:t>
            </a:r>
            <a:r>
              <a:rPr lang="it-IT" sz="1800" i="1" dirty="0" err="1"/>
              <a:t>function</a:t>
            </a:r>
            <a:r>
              <a:rPr lang="it-IT" sz="1800" i="1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r>
              <a:rPr lang="it-IT" sz="1800" dirty="0"/>
              <a:t> to indicate the </a:t>
            </a:r>
            <a:r>
              <a:rPr lang="it-IT" sz="1800" dirty="0" err="1"/>
              <a:t>existence</a:t>
            </a:r>
            <a:r>
              <a:rPr lang="it-IT" sz="1800" dirty="0"/>
              <a:t> of </a:t>
            </a:r>
            <a:r>
              <a:rPr lang="it-IT" sz="1800" dirty="0" err="1"/>
              <a:t>likely</a:t>
            </a:r>
            <a:r>
              <a:rPr lang="it-IT" sz="1800" dirty="0"/>
              <a:t> features in the input </a:t>
            </a:r>
            <a:r>
              <a:rPr lang="it-IT" sz="1800" dirty="0" err="1"/>
              <a:t>signal</a:t>
            </a:r>
            <a:r>
              <a:rPr lang="it-IT" sz="1800" dirty="0"/>
              <a:t>.</a:t>
            </a:r>
          </a:p>
          <a:p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i="1" dirty="0"/>
              <a:t>Pooling </a:t>
            </a:r>
            <a:r>
              <a:rPr lang="it-IT" sz="1800" i="1" dirty="0" err="1"/>
              <a:t>layers</a:t>
            </a:r>
            <a:r>
              <a:rPr lang="it-IT" sz="1800" i="1" dirty="0"/>
              <a:t> </a:t>
            </a:r>
            <a:r>
              <a:rPr lang="it-IT" sz="1800" dirty="0"/>
              <a:t>reduce the </a:t>
            </a:r>
            <a:r>
              <a:rPr lang="it-IT" sz="1800" dirty="0" err="1"/>
              <a:t>spatial</a:t>
            </a:r>
            <a:r>
              <a:rPr lang="it-IT" sz="1800" dirty="0"/>
              <a:t> size of the feature </a:t>
            </a:r>
            <a:r>
              <a:rPr lang="it-IT" sz="1800" dirty="0" err="1"/>
              <a:t>map</a:t>
            </a:r>
            <a:r>
              <a:rPr lang="it-IT" sz="1800" dirty="0"/>
              <a:t> in input and </a:t>
            </a:r>
            <a:r>
              <a:rPr lang="it-IT" sz="1800" dirty="0" err="1"/>
              <a:t>provide</a:t>
            </a:r>
            <a:r>
              <a:rPr lang="it-IT" sz="1800" dirty="0"/>
              <a:t> </a:t>
            </a:r>
            <a:r>
              <a:rPr lang="it-IT" sz="1800" dirty="0" err="1"/>
              <a:t>robustness</a:t>
            </a:r>
            <a:r>
              <a:rPr lang="it-IT" sz="1800" dirty="0"/>
              <a:t> </a:t>
            </a:r>
            <a:r>
              <a:rPr lang="it-IT" sz="1800" dirty="0" err="1"/>
              <a:t>against</a:t>
            </a:r>
            <a:r>
              <a:rPr lang="it-IT" sz="1800" dirty="0"/>
              <a:t> </a:t>
            </a:r>
            <a:r>
              <a:rPr lang="it-IT" sz="1800" dirty="0" err="1"/>
              <a:t>noise</a:t>
            </a:r>
            <a:r>
              <a:rPr lang="it-IT" sz="1800" dirty="0"/>
              <a:t>.</a:t>
            </a:r>
          </a:p>
          <a:p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Fully</a:t>
            </a:r>
            <a:r>
              <a:rPr lang="it-IT" sz="1800" dirty="0"/>
              <a:t> </a:t>
            </a:r>
            <a:r>
              <a:rPr lang="it-IT" sz="1800" dirty="0" err="1"/>
              <a:t>connected</a:t>
            </a:r>
            <a:r>
              <a:rPr lang="it-IT" sz="1800" dirty="0"/>
              <a:t> </a:t>
            </a:r>
            <a:r>
              <a:rPr lang="it-IT" sz="1800" dirty="0" err="1"/>
              <a:t>layers</a:t>
            </a:r>
            <a:r>
              <a:rPr lang="it-IT" sz="1800" dirty="0"/>
              <a:t> combine the </a:t>
            </a:r>
            <a:r>
              <a:rPr lang="it-IT" sz="1800" dirty="0" err="1"/>
              <a:t>learned</a:t>
            </a:r>
            <a:r>
              <a:rPr lang="it-IT" sz="1800" dirty="0"/>
              <a:t> features and determine a </a:t>
            </a:r>
            <a:r>
              <a:rPr lang="it-IT" sz="1800" dirty="0" err="1"/>
              <a:t>specific</a:t>
            </a:r>
            <a:r>
              <a:rPr lang="it-IT" sz="1800" dirty="0"/>
              <a:t> target output.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8563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3450</Words>
  <Application>Microsoft Office PowerPoint</Application>
  <PresentationFormat>Widescreen</PresentationFormat>
  <Paragraphs>381</Paragraphs>
  <Slides>55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Cambria Math</vt:lpstr>
      <vt:lpstr>ElsevierGulliver</vt:lpstr>
      <vt:lpstr>Tema di Office</vt:lpstr>
      <vt:lpstr>Malware classification using Convolutional Neural Networks</vt:lpstr>
      <vt:lpstr>Malware Analysis</vt:lpstr>
      <vt:lpstr>Problems with standard antivirus programs</vt:lpstr>
      <vt:lpstr>ML/DL techniques for Malware Analysis</vt:lpstr>
      <vt:lpstr>Malware classification and detection</vt:lpstr>
      <vt:lpstr>Executable features used in ML/DL approaches</vt:lpstr>
      <vt:lpstr>PE Executable files</vt:lpstr>
      <vt:lpstr>Image-based representation of executables</vt:lpstr>
      <vt:lpstr>Convolutional Neural Networks (CNNs)</vt:lpstr>
      <vt:lpstr>Convolutional Neural Networks (CNNs)</vt:lpstr>
      <vt:lpstr>Malimg dataset</vt:lpstr>
      <vt:lpstr>Malimg dataset</vt:lpstr>
      <vt:lpstr>Malimg class examples</vt:lpstr>
      <vt:lpstr>Malimg class examples</vt:lpstr>
      <vt:lpstr>Dataset splitting</vt:lpstr>
      <vt:lpstr>Dataset splitting</vt:lpstr>
      <vt:lpstr>Building the CNN</vt:lpstr>
      <vt:lpstr>Building the CNN</vt:lpstr>
      <vt:lpstr>Building the CNN</vt:lpstr>
      <vt:lpstr>Hyperparameters tuning</vt:lpstr>
      <vt:lpstr>Analysis of class distribution</vt:lpstr>
      <vt:lpstr>Analysis of class distribution</vt:lpstr>
      <vt:lpstr>Class weight calculation</vt:lpstr>
      <vt:lpstr>Evaluation Metrics</vt:lpstr>
      <vt:lpstr>Training phase on Malimg dataset</vt:lpstr>
      <vt:lpstr>Training phase on Malimg dataset</vt:lpstr>
      <vt:lpstr>Evaluation phase on validation set</vt:lpstr>
      <vt:lpstr>Evaluation phase on validation set</vt:lpstr>
      <vt:lpstr>Autorun.K and Yuner.A</vt:lpstr>
      <vt:lpstr>Retraining phase</vt:lpstr>
      <vt:lpstr>Retraining phase</vt:lpstr>
      <vt:lpstr>Retraining phase</vt:lpstr>
      <vt:lpstr>Retraining phase</vt:lpstr>
      <vt:lpstr>Adding a benign class to the Dataset</vt:lpstr>
      <vt:lpstr>Adding a benign class to the Dataset</vt:lpstr>
      <vt:lpstr>Adding a benign class to the Dataset</vt:lpstr>
      <vt:lpstr>Adding a benign class to the Dataset</vt:lpstr>
      <vt:lpstr>Adding a benign class to the Dataset</vt:lpstr>
      <vt:lpstr>Adding a benign class to the Dataset</vt:lpstr>
      <vt:lpstr>Training phase on combined dataset</vt:lpstr>
      <vt:lpstr>Training phase on combined dataset</vt:lpstr>
      <vt:lpstr>Evaluation phase on validation set</vt:lpstr>
      <vt:lpstr>Presentazione standard di PowerPoint</vt:lpstr>
      <vt:lpstr>Effects of target image size on training</vt:lpstr>
      <vt:lpstr>Retraining phase on combined dataset</vt:lpstr>
      <vt:lpstr>Retraining phase on combined dataset</vt:lpstr>
      <vt:lpstr>Evaluation phase on test set</vt:lpstr>
      <vt:lpstr>Evaluation phase on test set</vt:lpstr>
      <vt:lpstr>Prediction examples from the Test set</vt:lpstr>
      <vt:lpstr>Prediction examples from the Test set</vt:lpstr>
      <vt:lpstr>Prediction examples from the Test set</vt:lpstr>
      <vt:lpstr>Prediction examples from the Test set</vt:lpstr>
      <vt:lpstr>Conclusions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classification using Convolutional Neural Networks</dc:title>
  <dc:creator>Christian Marescalco</dc:creator>
  <cp:lastModifiedBy>CHRISTIAN MARESCALCO</cp:lastModifiedBy>
  <cp:revision>324</cp:revision>
  <dcterms:created xsi:type="dcterms:W3CDTF">2023-07-08T08:00:23Z</dcterms:created>
  <dcterms:modified xsi:type="dcterms:W3CDTF">2023-07-17T14:33:07Z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2023-07-08T09:57:10Z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7dc5ed5e-2d1e-4220-a269-84d09c34b46b</vt:lpwstr>
  </property>
  <property fmtid="{D5CDD505-2E9C-101B-9397-08002B2CF9AE}" pid="8" name="MSIP_Label_2ad0b24d-6422-44b0-b3de-abb3a9e8c81a_ContentBits">
    <vt:lpwstr>0</vt:lpwstr>
  </property>
</Properties>
</file>